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0" r:id="rId4"/>
    <p:sldId id="281" r:id="rId5"/>
    <p:sldId id="261" r:id="rId6"/>
    <p:sldId id="279" r:id="rId7"/>
    <p:sldId id="269" r:id="rId8"/>
    <p:sldId id="271" r:id="rId9"/>
    <p:sldId id="272" r:id="rId10"/>
    <p:sldId id="273" r:id="rId11"/>
    <p:sldId id="274" r:id="rId12"/>
    <p:sldId id="275" r:id="rId13"/>
    <p:sldId id="262" r:id="rId14"/>
    <p:sldId id="27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07" autoAdjust="0"/>
    <p:restoredTop sz="94660"/>
  </p:normalViewPr>
  <p:slideViewPr>
    <p:cSldViewPr snapToGrid="0">
      <p:cViewPr varScale="1">
        <p:scale>
          <a:sx n="41" d="100"/>
          <a:sy n="41" d="100"/>
        </p:scale>
        <p:origin x="771"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23597-8BFB-4FF7-8F77-F3CB1D49FB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10F62B6-CA6E-4DF7-A145-FCB4C3289E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3CF8325-90F9-496F-BBDA-7B5635736832}"/>
              </a:ext>
            </a:extLst>
          </p:cNvPr>
          <p:cNvSpPr>
            <a:spLocks noGrp="1"/>
          </p:cNvSpPr>
          <p:nvPr>
            <p:ph type="dt" sz="half" idx="10"/>
          </p:nvPr>
        </p:nvSpPr>
        <p:spPr/>
        <p:txBody>
          <a:bodyPr/>
          <a:lstStyle/>
          <a:p>
            <a:fld id="{7908691D-2A1C-4545-9A26-C44F0EE3BD51}" type="datetimeFigureOut">
              <a:rPr lang="en-GB" smtClean="0"/>
              <a:t>07/07/2022</a:t>
            </a:fld>
            <a:endParaRPr lang="en-GB"/>
          </a:p>
        </p:txBody>
      </p:sp>
      <p:sp>
        <p:nvSpPr>
          <p:cNvPr id="5" name="Footer Placeholder 4">
            <a:extLst>
              <a:ext uri="{FF2B5EF4-FFF2-40B4-BE49-F238E27FC236}">
                <a16:creationId xmlns:a16="http://schemas.microsoft.com/office/drawing/2014/main" id="{08DB2300-C505-4479-B425-40589A0A94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F69AF5-800E-4A8B-941C-00041A393339}"/>
              </a:ext>
            </a:extLst>
          </p:cNvPr>
          <p:cNvSpPr>
            <a:spLocks noGrp="1"/>
          </p:cNvSpPr>
          <p:nvPr>
            <p:ph type="sldNum" sz="quarter" idx="12"/>
          </p:nvPr>
        </p:nvSpPr>
        <p:spPr/>
        <p:txBody>
          <a:bodyPr/>
          <a:lstStyle/>
          <a:p>
            <a:fld id="{1B8CA7B9-72D9-4150-A37A-785CE71EF10A}" type="slidenum">
              <a:rPr lang="en-GB" smtClean="0"/>
              <a:t>‹#›</a:t>
            </a:fld>
            <a:endParaRPr lang="en-GB"/>
          </a:p>
        </p:txBody>
      </p:sp>
    </p:spTree>
    <p:extLst>
      <p:ext uri="{BB962C8B-B14F-4D97-AF65-F5344CB8AC3E}">
        <p14:creationId xmlns:p14="http://schemas.microsoft.com/office/powerpoint/2010/main" val="1920447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F0292-BEB2-422D-B5B1-AA78D6ACA3E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D53E249-DFDA-4B2D-B46B-B90CEE397F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6015CF-920A-4001-8460-7D852BF646A7}"/>
              </a:ext>
            </a:extLst>
          </p:cNvPr>
          <p:cNvSpPr>
            <a:spLocks noGrp="1"/>
          </p:cNvSpPr>
          <p:nvPr>
            <p:ph type="dt" sz="half" idx="10"/>
          </p:nvPr>
        </p:nvSpPr>
        <p:spPr/>
        <p:txBody>
          <a:bodyPr/>
          <a:lstStyle/>
          <a:p>
            <a:fld id="{7908691D-2A1C-4545-9A26-C44F0EE3BD51}" type="datetimeFigureOut">
              <a:rPr lang="en-GB" smtClean="0"/>
              <a:t>07/07/2022</a:t>
            </a:fld>
            <a:endParaRPr lang="en-GB"/>
          </a:p>
        </p:txBody>
      </p:sp>
      <p:sp>
        <p:nvSpPr>
          <p:cNvPr id="5" name="Footer Placeholder 4">
            <a:extLst>
              <a:ext uri="{FF2B5EF4-FFF2-40B4-BE49-F238E27FC236}">
                <a16:creationId xmlns:a16="http://schemas.microsoft.com/office/drawing/2014/main" id="{B6A2EA55-8020-438C-AF69-CE5514295D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0086B8-7774-4D00-ABE8-E07C1D7C836D}"/>
              </a:ext>
            </a:extLst>
          </p:cNvPr>
          <p:cNvSpPr>
            <a:spLocks noGrp="1"/>
          </p:cNvSpPr>
          <p:nvPr>
            <p:ph type="sldNum" sz="quarter" idx="12"/>
          </p:nvPr>
        </p:nvSpPr>
        <p:spPr/>
        <p:txBody>
          <a:bodyPr/>
          <a:lstStyle/>
          <a:p>
            <a:fld id="{1B8CA7B9-72D9-4150-A37A-785CE71EF10A}" type="slidenum">
              <a:rPr lang="en-GB" smtClean="0"/>
              <a:t>‹#›</a:t>
            </a:fld>
            <a:endParaRPr lang="en-GB"/>
          </a:p>
        </p:txBody>
      </p:sp>
    </p:spTree>
    <p:extLst>
      <p:ext uri="{BB962C8B-B14F-4D97-AF65-F5344CB8AC3E}">
        <p14:creationId xmlns:p14="http://schemas.microsoft.com/office/powerpoint/2010/main" val="4079240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B0D08F-73B7-4D2C-B951-8044FFFD58B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14D1B3-E5C7-4E55-B6EC-D492A350DB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528912-6D5C-475C-8AE5-E9732E8C6E2C}"/>
              </a:ext>
            </a:extLst>
          </p:cNvPr>
          <p:cNvSpPr>
            <a:spLocks noGrp="1"/>
          </p:cNvSpPr>
          <p:nvPr>
            <p:ph type="dt" sz="half" idx="10"/>
          </p:nvPr>
        </p:nvSpPr>
        <p:spPr/>
        <p:txBody>
          <a:bodyPr/>
          <a:lstStyle/>
          <a:p>
            <a:fld id="{7908691D-2A1C-4545-9A26-C44F0EE3BD51}" type="datetimeFigureOut">
              <a:rPr lang="en-GB" smtClean="0"/>
              <a:t>07/07/2022</a:t>
            </a:fld>
            <a:endParaRPr lang="en-GB"/>
          </a:p>
        </p:txBody>
      </p:sp>
      <p:sp>
        <p:nvSpPr>
          <p:cNvPr id="5" name="Footer Placeholder 4">
            <a:extLst>
              <a:ext uri="{FF2B5EF4-FFF2-40B4-BE49-F238E27FC236}">
                <a16:creationId xmlns:a16="http://schemas.microsoft.com/office/drawing/2014/main" id="{6C3E85A9-66F7-4A21-991E-7013D47533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94B86F-B855-4DE5-A4E6-F8F4EF7101E6}"/>
              </a:ext>
            </a:extLst>
          </p:cNvPr>
          <p:cNvSpPr>
            <a:spLocks noGrp="1"/>
          </p:cNvSpPr>
          <p:nvPr>
            <p:ph type="sldNum" sz="quarter" idx="12"/>
          </p:nvPr>
        </p:nvSpPr>
        <p:spPr/>
        <p:txBody>
          <a:bodyPr/>
          <a:lstStyle/>
          <a:p>
            <a:fld id="{1B8CA7B9-72D9-4150-A37A-785CE71EF10A}" type="slidenum">
              <a:rPr lang="en-GB" smtClean="0"/>
              <a:t>‹#›</a:t>
            </a:fld>
            <a:endParaRPr lang="en-GB"/>
          </a:p>
        </p:txBody>
      </p:sp>
    </p:spTree>
    <p:extLst>
      <p:ext uri="{BB962C8B-B14F-4D97-AF65-F5344CB8AC3E}">
        <p14:creationId xmlns:p14="http://schemas.microsoft.com/office/powerpoint/2010/main" val="138535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E3AE2-C03D-432B-A880-1F40514416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74077E-8192-430D-84DA-855C8FAA80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EAB02B-AECC-4380-B356-60CA0817E418}"/>
              </a:ext>
            </a:extLst>
          </p:cNvPr>
          <p:cNvSpPr>
            <a:spLocks noGrp="1"/>
          </p:cNvSpPr>
          <p:nvPr>
            <p:ph type="dt" sz="half" idx="10"/>
          </p:nvPr>
        </p:nvSpPr>
        <p:spPr/>
        <p:txBody>
          <a:bodyPr/>
          <a:lstStyle/>
          <a:p>
            <a:fld id="{7908691D-2A1C-4545-9A26-C44F0EE3BD51}" type="datetimeFigureOut">
              <a:rPr lang="en-GB" smtClean="0"/>
              <a:t>07/07/2022</a:t>
            </a:fld>
            <a:endParaRPr lang="en-GB"/>
          </a:p>
        </p:txBody>
      </p:sp>
      <p:sp>
        <p:nvSpPr>
          <p:cNvPr id="5" name="Footer Placeholder 4">
            <a:extLst>
              <a:ext uri="{FF2B5EF4-FFF2-40B4-BE49-F238E27FC236}">
                <a16:creationId xmlns:a16="http://schemas.microsoft.com/office/drawing/2014/main" id="{820D6E09-E662-463A-8FE7-F911D64B69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C657E5-4A57-43F5-89E3-D5E7FEE4B47B}"/>
              </a:ext>
            </a:extLst>
          </p:cNvPr>
          <p:cNvSpPr>
            <a:spLocks noGrp="1"/>
          </p:cNvSpPr>
          <p:nvPr>
            <p:ph type="sldNum" sz="quarter" idx="12"/>
          </p:nvPr>
        </p:nvSpPr>
        <p:spPr/>
        <p:txBody>
          <a:bodyPr/>
          <a:lstStyle/>
          <a:p>
            <a:fld id="{1B8CA7B9-72D9-4150-A37A-785CE71EF10A}" type="slidenum">
              <a:rPr lang="en-GB" smtClean="0"/>
              <a:t>‹#›</a:t>
            </a:fld>
            <a:endParaRPr lang="en-GB"/>
          </a:p>
        </p:txBody>
      </p:sp>
    </p:spTree>
    <p:extLst>
      <p:ext uri="{BB962C8B-B14F-4D97-AF65-F5344CB8AC3E}">
        <p14:creationId xmlns:p14="http://schemas.microsoft.com/office/powerpoint/2010/main" val="3052682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04EA1-4695-4FB5-A4AF-6A802AFDBD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A4031AA-1EF8-467A-8161-99B80703D0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3FD6DA-02B7-4051-9F38-BCA2DCDBF4E7}"/>
              </a:ext>
            </a:extLst>
          </p:cNvPr>
          <p:cNvSpPr>
            <a:spLocks noGrp="1"/>
          </p:cNvSpPr>
          <p:nvPr>
            <p:ph type="dt" sz="half" idx="10"/>
          </p:nvPr>
        </p:nvSpPr>
        <p:spPr/>
        <p:txBody>
          <a:bodyPr/>
          <a:lstStyle/>
          <a:p>
            <a:fld id="{7908691D-2A1C-4545-9A26-C44F0EE3BD51}" type="datetimeFigureOut">
              <a:rPr lang="en-GB" smtClean="0"/>
              <a:t>07/07/2022</a:t>
            </a:fld>
            <a:endParaRPr lang="en-GB"/>
          </a:p>
        </p:txBody>
      </p:sp>
      <p:sp>
        <p:nvSpPr>
          <p:cNvPr id="5" name="Footer Placeholder 4">
            <a:extLst>
              <a:ext uri="{FF2B5EF4-FFF2-40B4-BE49-F238E27FC236}">
                <a16:creationId xmlns:a16="http://schemas.microsoft.com/office/drawing/2014/main" id="{49360CF2-652D-4C49-BB6B-25C877067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7A509D-1B18-4027-AC5E-3DBEDE5E1ABA}"/>
              </a:ext>
            </a:extLst>
          </p:cNvPr>
          <p:cNvSpPr>
            <a:spLocks noGrp="1"/>
          </p:cNvSpPr>
          <p:nvPr>
            <p:ph type="sldNum" sz="quarter" idx="12"/>
          </p:nvPr>
        </p:nvSpPr>
        <p:spPr/>
        <p:txBody>
          <a:bodyPr/>
          <a:lstStyle/>
          <a:p>
            <a:fld id="{1B8CA7B9-72D9-4150-A37A-785CE71EF10A}" type="slidenum">
              <a:rPr lang="en-GB" smtClean="0"/>
              <a:t>‹#›</a:t>
            </a:fld>
            <a:endParaRPr lang="en-GB"/>
          </a:p>
        </p:txBody>
      </p:sp>
    </p:spTree>
    <p:extLst>
      <p:ext uri="{BB962C8B-B14F-4D97-AF65-F5344CB8AC3E}">
        <p14:creationId xmlns:p14="http://schemas.microsoft.com/office/powerpoint/2010/main" val="249038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FB292-CB10-4B77-B909-1A313F80DC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4149B00-0D4F-4AA2-AE4F-AB89F34D4B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18F6257-0327-4A06-833F-7D8AEEE40E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1B0A312-742B-4143-AF4D-AAEE992C5531}"/>
              </a:ext>
            </a:extLst>
          </p:cNvPr>
          <p:cNvSpPr>
            <a:spLocks noGrp="1"/>
          </p:cNvSpPr>
          <p:nvPr>
            <p:ph type="dt" sz="half" idx="10"/>
          </p:nvPr>
        </p:nvSpPr>
        <p:spPr/>
        <p:txBody>
          <a:bodyPr/>
          <a:lstStyle/>
          <a:p>
            <a:fld id="{7908691D-2A1C-4545-9A26-C44F0EE3BD51}" type="datetimeFigureOut">
              <a:rPr lang="en-GB" smtClean="0"/>
              <a:t>07/07/2022</a:t>
            </a:fld>
            <a:endParaRPr lang="en-GB"/>
          </a:p>
        </p:txBody>
      </p:sp>
      <p:sp>
        <p:nvSpPr>
          <p:cNvPr id="6" name="Footer Placeholder 5">
            <a:extLst>
              <a:ext uri="{FF2B5EF4-FFF2-40B4-BE49-F238E27FC236}">
                <a16:creationId xmlns:a16="http://schemas.microsoft.com/office/drawing/2014/main" id="{5A5488FA-845B-465A-9DA5-D71CBAC087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78B373F-BF0D-4AB6-8E46-24ADB7053A14}"/>
              </a:ext>
            </a:extLst>
          </p:cNvPr>
          <p:cNvSpPr>
            <a:spLocks noGrp="1"/>
          </p:cNvSpPr>
          <p:nvPr>
            <p:ph type="sldNum" sz="quarter" idx="12"/>
          </p:nvPr>
        </p:nvSpPr>
        <p:spPr/>
        <p:txBody>
          <a:bodyPr/>
          <a:lstStyle/>
          <a:p>
            <a:fld id="{1B8CA7B9-72D9-4150-A37A-785CE71EF10A}" type="slidenum">
              <a:rPr lang="en-GB" smtClean="0"/>
              <a:t>‹#›</a:t>
            </a:fld>
            <a:endParaRPr lang="en-GB"/>
          </a:p>
        </p:txBody>
      </p:sp>
    </p:spTree>
    <p:extLst>
      <p:ext uri="{BB962C8B-B14F-4D97-AF65-F5344CB8AC3E}">
        <p14:creationId xmlns:p14="http://schemas.microsoft.com/office/powerpoint/2010/main" val="3387946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23004-54DF-4CE5-BAFD-D0F2D885A23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EABCBCF-5EA0-4806-B031-117D02416D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51FE4A-4792-48DF-95B5-54AD10C0CA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F95977-295D-4DE0-B60B-BB940718E5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B37B14-B44F-4442-A17F-8A02450436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39265F1-5217-4320-99D6-36D0DDD66616}"/>
              </a:ext>
            </a:extLst>
          </p:cNvPr>
          <p:cNvSpPr>
            <a:spLocks noGrp="1"/>
          </p:cNvSpPr>
          <p:nvPr>
            <p:ph type="dt" sz="half" idx="10"/>
          </p:nvPr>
        </p:nvSpPr>
        <p:spPr/>
        <p:txBody>
          <a:bodyPr/>
          <a:lstStyle/>
          <a:p>
            <a:fld id="{7908691D-2A1C-4545-9A26-C44F0EE3BD51}" type="datetimeFigureOut">
              <a:rPr lang="en-GB" smtClean="0"/>
              <a:t>07/07/2022</a:t>
            </a:fld>
            <a:endParaRPr lang="en-GB"/>
          </a:p>
        </p:txBody>
      </p:sp>
      <p:sp>
        <p:nvSpPr>
          <p:cNvPr id="8" name="Footer Placeholder 7">
            <a:extLst>
              <a:ext uri="{FF2B5EF4-FFF2-40B4-BE49-F238E27FC236}">
                <a16:creationId xmlns:a16="http://schemas.microsoft.com/office/drawing/2014/main" id="{B7BD744C-AE66-4065-8115-31539159C80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AEA3501-C314-4BB0-9D7A-361BDB733481}"/>
              </a:ext>
            </a:extLst>
          </p:cNvPr>
          <p:cNvSpPr>
            <a:spLocks noGrp="1"/>
          </p:cNvSpPr>
          <p:nvPr>
            <p:ph type="sldNum" sz="quarter" idx="12"/>
          </p:nvPr>
        </p:nvSpPr>
        <p:spPr/>
        <p:txBody>
          <a:bodyPr/>
          <a:lstStyle/>
          <a:p>
            <a:fld id="{1B8CA7B9-72D9-4150-A37A-785CE71EF10A}" type="slidenum">
              <a:rPr lang="en-GB" smtClean="0"/>
              <a:t>‹#›</a:t>
            </a:fld>
            <a:endParaRPr lang="en-GB"/>
          </a:p>
        </p:txBody>
      </p:sp>
    </p:spTree>
    <p:extLst>
      <p:ext uri="{BB962C8B-B14F-4D97-AF65-F5344CB8AC3E}">
        <p14:creationId xmlns:p14="http://schemas.microsoft.com/office/powerpoint/2010/main" val="155028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A6B5-B136-40B8-BF44-EE6D63D6D3C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92B373-0E12-4E62-B2A8-130B9C9D0765}"/>
              </a:ext>
            </a:extLst>
          </p:cNvPr>
          <p:cNvSpPr>
            <a:spLocks noGrp="1"/>
          </p:cNvSpPr>
          <p:nvPr>
            <p:ph type="dt" sz="half" idx="10"/>
          </p:nvPr>
        </p:nvSpPr>
        <p:spPr/>
        <p:txBody>
          <a:bodyPr/>
          <a:lstStyle/>
          <a:p>
            <a:fld id="{7908691D-2A1C-4545-9A26-C44F0EE3BD51}" type="datetimeFigureOut">
              <a:rPr lang="en-GB" smtClean="0"/>
              <a:t>07/07/2022</a:t>
            </a:fld>
            <a:endParaRPr lang="en-GB"/>
          </a:p>
        </p:txBody>
      </p:sp>
      <p:sp>
        <p:nvSpPr>
          <p:cNvPr id="4" name="Footer Placeholder 3">
            <a:extLst>
              <a:ext uri="{FF2B5EF4-FFF2-40B4-BE49-F238E27FC236}">
                <a16:creationId xmlns:a16="http://schemas.microsoft.com/office/drawing/2014/main" id="{32592FA7-B901-47CF-88B1-CEE4CA2D671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DD56A01-38EC-4EDE-A903-22CF6BFB8AE3}"/>
              </a:ext>
            </a:extLst>
          </p:cNvPr>
          <p:cNvSpPr>
            <a:spLocks noGrp="1"/>
          </p:cNvSpPr>
          <p:nvPr>
            <p:ph type="sldNum" sz="quarter" idx="12"/>
          </p:nvPr>
        </p:nvSpPr>
        <p:spPr/>
        <p:txBody>
          <a:bodyPr/>
          <a:lstStyle/>
          <a:p>
            <a:fld id="{1B8CA7B9-72D9-4150-A37A-785CE71EF10A}" type="slidenum">
              <a:rPr lang="en-GB" smtClean="0"/>
              <a:t>‹#›</a:t>
            </a:fld>
            <a:endParaRPr lang="en-GB"/>
          </a:p>
        </p:txBody>
      </p:sp>
    </p:spTree>
    <p:extLst>
      <p:ext uri="{BB962C8B-B14F-4D97-AF65-F5344CB8AC3E}">
        <p14:creationId xmlns:p14="http://schemas.microsoft.com/office/powerpoint/2010/main" val="2410464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348A78-8AE8-4C24-BBBD-C2078CAA4628}"/>
              </a:ext>
            </a:extLst>
          </p:cNvPr>
          <p:cNvSpPr>
            <a:spLocks noGrp="1"/>
          </p:cNvSpPr>
          <p:nvPr>
            <p:ph type="dt" sz="half" idx="10"/>
          </p:nvPr>
        </p:nvSpPr>
        <p:spPr/>
        <p:txBody>
          <a:bodyPr/>
          <a:lstStyle/>
          <a:p>
            <a:fld id="{7908691D-2A1C-4545-9A26-C44F0EE3BD51}" type="datetimeFigureOut">
              <a:rPr lang="en-GB" smtClean="0"/>
              <a:t>07/07/2022</a:t>
            </a:fld>
            <a:endParaRPr lang="en-GB"/>
          </a:p>
        </p:txBody>
      </p:sp>
      <p:sp>
        <p:nvSpPr>
          <p:cNvPr id="3" name="Footer Placeholder 2">
            <a:extLst>
              <a:ext uri="{FF2B5EF4-FFF2-40B4-BE49-F238E27FC236}">
                <a16:creationId xmlns:a16="http://schemas.microsoft.com/office/drawing/2014/main" id="{E77634B2-18EE-45A2-8D76-380C51FC95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ADD8ABB-EA31-46E9-9380-C1F3BBBF0B13}"/>
              </a:ext>
            </a:extLst>
          </p:cNvPr>
          <p:cNvSpPr>
            <a:spLocks noGrp="1"/>
          </p:cNvSpPr>
          <p:nvPr>
            <p:ph type="sldNum" sz="quarter" idx="12"/>
          </p:nvPr>
        </p:nvSpPr>
        <p:spPr/>
        <p:txBody>
          <a:bodyPr/>
          <a:lstStyle/>
          <a:p>
            <a:fld id="{1B8CA7B9-72D9-4150-A37A-785CE71EF10A}" type="slidenum">
              <a:rPr lang="en-GB" smtClean="0"/>
              <a:t>‹#›</a:t>
            </a:fld>
            <a:endParaRPr lang="en-GB"/>
          </a:p>
        </p:txBody>
      </p:sp>
    </p:spTree>
    <p:extLst>
      <p:ext uri="{BB962C8B-B14F-4D97-AF65-F5344CB8AC3E}">
        <p14:creationId xmlns:p14="http://schemas.microsoft.com/office/powerpoint/2010/main" val="291616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64D76-92F9-4BFA-B74D-CC220C4EE3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36A4F72-1393-4E08-AF52-81D8AB9F93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2B2EDC8-EC19-49F3-BE18-21810DA2B0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A93FBB-C6BF-41D3-910C-566D6080B689}"/>
              </a:ext>
            </a:extLst>
          </p:cNvPr>
          <p:cNvSpPr>
            <a:spLocks noGrp="1"/>
          </p:cNvSpPr>
          <p:nvPr>
            <p:ph type="dt" sz="half" idx="10"/>
          </p:nvPr>
        </p:nvSpPr>
        <p:spPr/>
        <p:txBody>
          <a:bodyPr/>
          <a:lstStyle/>
          <a:p>
            <a:fld id="{7908691D-2A1C-4545-9A26-C44F0EE3BD51}" type="datetimeFigureOut">
              <a:rPr lang="en-GB" smtClean="0"/>
              <a:t>07/07/2022</a:t>
            </a:fld>
            <a:endParaRPr lang="en-GB"/>
          </a:p>
        </p:txBody>
      </p:sp>
      <p:sp>
        <p:nvSpPr>
          <p:cNvPr id="6" name="Footer Placeholder 5">
            <a:extLst>
              <a:ext uri="{FF2B5EF4-FFF2-40B4-BE49-F238E27FC236}">
                <a16:creationId xmlns:a16="http://schemas.microsoft.com/office/drawing/2014/main" id="{1D3C9348-1F32-4D37-A460-BAA65EAAE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8A5C63-F50E-4BB6-B95F-D33CBAD0C0F1}"/>
              </a:ext>
            </a:extLst>
          </p:cNvPr>
          <p:cNvSpPr>
            <a:spLocks noGrp="1"/>
          </p:cNvSpPr>
          <p:nvPr>
            <p:ph type="sldNum" sz="quarter" idx="12"/>
          </p:nvPr>
        </p:nvSpPr>
        <p:spPr/>
        <p:txBody>
          <a:bodyPr/>
          <a:lstStyle/>
          <a:p>
            <a:fld id="{1B8CA7B9-72D9-4150-A37A-785CE71EF10A}" type="slidenum">
              <a:rPr lang="en-GB" smtClean="0"/>
              <a:t>‹#›</a:t>
            </a:fld>
            <a:endParaRPr lang="en-GB"/>
          </a:p>
        </p:txBody>
      </p:sp>
    </p:spTree>
    <p:extLst>
      <p:ext uri="{BB962C8B-B14F-4D97-AF65-F5344CB8AC3E}">
        <p14:creationId xmlns:p14="http://schemas.microsoft.com/office/powerpoint/2010/main" val="3263123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5B037-66F7-42EE-BF56-4DEFCC94B7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9D9E62F-C2CF-488C-BA32-077A401EEA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52A5BC3-1738-44FC-82C7-48BAD31D40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D1950F-B75C-4394-AA2C-667E10343067}"/>
              </a:ext>
            </a:extLst>
          </p:cNvPr>
          <p:cNvSpPr>
            <a:spLocks noGrp="1"/>
          </p:cNvSpPr>
          <p:nvPr>
            <p:ph type="dt" sz="half" idx="10"/>
          </p:nvPr>
        </p:nvSpPr>
        <p:spPr/>
        <p:txBody>
          <a:bodyPr/>
          <a:lstStyle/>
          <a:p>
            <a:fld id="{7908691D-2A1C-4545-9A26-C44F0EE3BD51}" type="datetimeFigureOut">
              <a:rPr lang="en-GB" smtClean="0"/>
              <a:t>07/07/2022</a:t>
            </a:fld>
            <a:endParaRPr lang="en-GB"/>
          </a:p>
        </p:txBody>
      </p:sp>
      <p:sp>
        <p:nvSpPr>
          <p:cNvPr id="6" name="Footer Placeholder 5">
            <a:extLst>
              <a:ext uri="{FF2B5EF4-FFF2-40B4-BE49-F238E27FC236}">
                <a16:creationId xmlns:a16="http://schemas.microsoft.com/office/drawing/2014/main" id="{BFB992E3-6BA4-448F-BBEB-D3A5547653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D0172C-7062-4C96-94C7-AFF4620BB158}"/>
              </a:ext>
            </a:extLst>
          </p:cNvPr>
          <p:cNvSpPr>
            <a:spLocks noGrp="1"/>
          </p:cNvSpPr>
          <p:nvPr>
            <p:ph type="sldNum" sz="quarter" idx="12"/>
          </p:nvPr>
        </p:nvSpPr>
        <p:spPr/>
        <p:txBody>
          <a:bodyPr/>
          <a:lstStyle/>
          <a:p>
            <a:fld id="{1B8CA7B9-72D9-4150-A37A-785CE71EF10A}" type="slidenum">
              <a:rPr lang="en-GB" smtClean="0"/>
              <a:t>‹#›</a:t>
            </a:fld>
            <a:endParaRPr lang="en-GB"/>
          </a:p>
        </p:txBody>
      </p:sp>
    </p:spTree>
    <p:extLst>
      <p:ext uri="{BB962C8B-B14F-4D97-AF65-F5344CB8AC3E}">
        <p14:creationId xmlns:p14="http://schemas.microsoft.com/office/powerpoint/2010/main" val="2466932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87026F-B2B5-40A6-88A8-6AB7FEDE55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16B32B2-7641-477A-B68B-2F4641D2B5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F29DBE-D666-43A7-BD56-FAF17201A5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8691D-2A1C-4545-9A26-C44F0EE3BD51}" type="datetimeFigureOut">
              <a:rPr lang="en-GB" smtClean="0"/>
              <a:t>07/07/2022</a:t>
            </a:fld>
            <a:endParaRPr lang="en-GB"/>
          </a:p>
        </p:txBody>
      </p:sp>
      <p:sp>
        <p:nvSpPr>
          <p:cNvPr id="5" name="Footer Placeholder 4">
            <a:extLst>
              <a:ext uri="{FF2B5EF4-FFF2-40B4-BE49-F238E27FC236}">
                <a16:creationId xmlns:a16="http://schemas.microsoft.com/office/drawing/2014/main" id="{65B73045-C624-4848-BC36-945AF891FC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B81E0D9-3D41-42F8-802F-452C41B944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CA7B9-72D9-4150-A37A-785CE71EF10A}" type="slidenum">
              <a:rPr lang="en-GB" smtClean="0"/>
              <a:t>‹#›</a:t>
            </a:fld>
            <a:endParaRPr lang="en-GB"/>
          </a:p>
        </p:txBody>
      </p:sp>
    </p:spTree>
    <p:extLst>
      <p:ext uri="{BB962C8B-B14F-4D97-AF65-F5344CB8AC3E}">
        <p14:creationId xmlns:p14="http://schemas.microsoft.com/office/powerpoint/2010/main" val="3939250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freesvg.org/happy-family-vector-clip-art" TargetMode="External"/><Relationship Id="rId7" Type="http://schemas.openxmlformats.org/officeDocument/2006/relationships/hyperlink" Target="https://pixabay.com/en/classroom-cooperative-learning-1297779/"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todossomosigualeseducacionespecial.blogspot.com/2016/04/que-es-la-educacion-especial-la.html"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s://freesvg.org/update-note" TargetMode="External"/><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freesvg.org/update-note" TargetMode="External"/><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freesvg.org/update-note" TargetMode="External"/><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reesvg.org/update-note"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freesvg.org/update-note" TargetMode="External"/><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freesvg.org/update-note" TargetMode="External"/><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freesvg.org/update-note" TargetMode="External"/><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5C20F-6EB8-4AEC-B199-B1C2512AD8A3}"/>
              </a:ext>
            </a:extLst>
          </p:cNvPr>
          <p:cNvSpPr>
            <a:spLocks noGrp="1"/>
          </p:cNvSpPr>
          <p:nvPr>
            <p:ph type="ctrTitle"/>
          </p:nvPr>
        </p:nvSpPr>
        <p:spPr>
          <a:xfrm>
            <a:off x="1714498" y="115166"/>
            <a:ext cx="9144000" cy="2387600"/>
          </a:xfrm>
        </p:spPr>
        <p:txBody>
          <a:bodyPr/>
          <a:lstStyle/>
          <a:p>
            <a:r>
              <a:rPr lang="en-GB" dirty="0"/>
              <a:t>Update on Wirral Statement of Action for SEND</a:t>
            </a:r>
          </a:p>
        </p:txBody>
      </p:sp>
      <p:sp>
        <p:nvSpPr>
          <p:cNvPr id="3" name="Subtitle 2">
            <a:extLst>
              <a:ext uri="{FF2B5EF4-FFF2-40B4-BE49-F238E27FC236}">
                <a16:creationId xmlns:a16="http://schemas.microsoft.com/office/drawing/2014/main" id="{A593CBE9-D76A-4E50-93CA-FB4473AEBC89}"/>
              </a:ext>
            </a:extLst>
          </p:cNvPr>
          <p:cNvSpPr>
            <a:spLocks noGrp="1"/>
          </p:cNvSpPr>
          <p:nvPr>
            <p:ph type="subTitle" idx="1"/>
          </p:nvPr>
        </p:nvSpPr>
        <p:spPr>
          <a:xfrm>
            <a:off x="1524000" y="3638671"/>
            <a:ext cx="9144000" cy="1655762"/>
          </a:xfrm>
        </p:spPr>
        <p:txBody>
          <a:bodyPr>
            <a:normAutofit fontScale="92500" lnSpcReduction="20000"/>
          </a:bodyPr>
          <a:lstStyle/>
          <a:p>
            <a:r>
              <a:rPr lang="en-GB" sz="2800" dirty="0"/>
              <a:t>For:</a:t>
            </a:r>
          </a:p>
          <a:p>
            <a:r>
              <a:rPr lang="en-GB" sz="2800" dirty="0"/>
              <a:t>Parents and carers</a:t>
            </a:r>
          </a:p>
          <a:p>
            <a:r>
              <a:rPr lang="en-GB" sz="2800" dirty="0"/>
              <a:t>Children and young people </a:t>
            </a:r>
          </a:p>
          <a:p>
            <a:r>
              <a:rPr lang="en-GB" sz="2800" dirty="0"/>
              <a:t>Stakeholders, partners, employees</a:t>
            </a:r>
          </a:p>
        </p:txBody>
      </p:sp>
      <p:pic>
        <p:nvPicPr>
          <p:cNvPr id="5" name="Picture 4" descr="A picture containing text&#10;&#10;Description automatically generated">
            <a:extLst>
              <a:ext uri="{FF2B5EF4-FFF2-40B4-BE49-F238E27FC236}">
                <a16:creationId xmlns:a16="http://schemas.microsoft.com/office/drawing/2014/main" id="{9871ACCD-C35C-4E9A-BB24-A14BF958FC73}"/>
              </a:ext>
            </a:extLst>
          </p:cNvPr>
          <p:cNvPicPr>
            <a:picLocks noChangeAspect="1"/>
          </p:cNvPicPr>
          <p:nvPr/>
        </p:nvPicPr>
        <p:blipFill>
          <a:blip r:embed="rId2">
            <a:alphaModFix amt="50000"/>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06828" y="1606126"/>
            <a:ext cx="3820886" cy="3820886"/>
          </a:xfrm>
          <a:prstGeom prst="rect">
            <a:avLst/>
          </a:prstGeom>
        </p:spPr>
      </p:pic>
      <p:pic>
        <p:nvPicPr>
          <p:cNvPr id="7" name="Picture 6" descr="A picture containing text, clipart&#10;&#10;Description automatically generated">
            <a:extLst>
              <a:ext uri="{FF2B5EF4-FFF2-40B4-BE49-F238E27FC236}">
                <a16:creationId xmlns:a16="http://schemas.microsoft.com/office/drawing/2014/main" id="{0ABC8F23-D20C-42A0-A1AC-89F33F268119}"/>
              </a:ext>
            </a:extLst>
          </p:cNvPr>
          <p:cNvPicPr>
            <a:picLocks noChangeAspect="1"/>
          </p:cNvPicPr>
          <p:nvPr/>
        </p:nvPicPr>
        <p:blipFill>
          <a:blip r:embed="rId4">
            <a:alphaModFix amt="70000"/>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24665" y="5427012"/>
            <a:ext cx="5816213" cy="1390604"/>
          </a:xfrm>
          <a:prstGeom prst="rect">
            <a:avLst/>
          </a:prstGeom>
        </p:spPr>
      </p:pic>
      <p:pic>
        <p:nvPicPr>
          <p:cNvPr id="10" name="Picture 9" descr="A group of people looking at a computer&#10;&#10;Description automatically generated with low confidence">
            <a:extLst>
              <a:ext uri="{FF2B5EF4-FFF2-40B4-BE49-F238E27FC236}">
                <a16:creationId xmlns:a16="http://schemas.microsoft.com/office/drawing/2014/main" id="{4E91ED3A-10B2-4A47-AA98-40E15784B6DD}"/>
              </a:ext>
            </a:extLst>
          </p:cNvPr>
          <p:cNvPicPr>
            <a:picLocks noChangeAspect="1"/>
          </p:cNvPicPr>
          <p:nvPr/>
        </p:nvPicPr>
        <p:blipFill>
          <a:blip r:embed="rId6">
            <a:alphaModFix amt="50000"/>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8598295" y="2502766"/>
            <a:ext cx="2984105" cy="2225645"/>
          </a:xfrm>
          <a:prstGeom prst="rect">
            <a:avLst/>
          </a:prstGeom>
        </p:spPr>
      </p:pic>
      <p:pic>
        <p:nvPicPr>
          <p:cNvPr id="8" name="Picture 7" descr="Logo&#10;&#10;Description automatically generated with medium confidence">
            <a:extLst>
              <a:ext uri="{FF2B5EF4-FFF2-40B4-BE49-F238E27FC236}">
                <a16:creationId xmlns:a16="http://schemas.microsoft.com/office/drawing/2014/main" id="{B705D7CB-BA96-7AF6-5F49-FD2ED6E67AEB}"/>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207883" y="5814638"/>
            <a:ext cx="5734050" cy="857250"/>
          </a:xfrm>
          <a:prstGeom prst="rect">
            <a:avLst/>
          </a:prstGeom>
          <a:noFill/>
          <a:ln>
            <a:noFill/>
          </a:ln>
        </p:spPr>
      </p:pic>
      <p:sp>
        <p:nvSpPr>
          <p:cNvPr id="4" name="TextBox 3">
            <a:extLst>
              <a:ext uri="{FF2B5EF4-FFF2-40B4-BE49-F238E27FC236}">
                <a16:creationId xmlns:a16="http://schemas.microsoft.com/office/drawing/2014/main" id="{F90A84A3-FF8C-FE3C-4674-3279CF9174DE}"/>
              </a:ext>
            </a:extLst>
          </p:cNvPr>
          <p:cNvSpPr txBox="1"/>
          <p:nvPr/>
        </p:nvSpPr>
        <p:spPr>
          <a:xfrm>
            <a:off x="3872707" y="2611195"/>
            <a:ext cx="4446585" cy="646331"/>
          </a:xfrm>
          <a:prstGeom prst="rect">
            <a:avLst/>
          </a:prstGeom>
          <a:noFill/>
        </p:spPr>
        <p:txBody>
          <a:bodyPr wrap="square" rtlCol="0">
            <a:spAutoFit/>
          </a:bodyPr>
          <a:lstStyle/>
          <a:p>
            <a:pPr algn="ctr"/>
            <a:r>
              <a:rPr lang="en-GB" sz="3600" b="1" dirty="0"/>
              <a:t>JULY 2022 EDITION</a:t>
            </a:r>
          </a:p>
        </p:txBody>
      </p:sp>
    </p:spTree>
    <p:extLst>
      <p:ext uri="{BB962C8B-B14F-4D97-AF65-F5344CB8AC3E}">
        <p14:creationId xmlns:p14="http://schemas.microsoft.com/office/powerpoint/2010/main" val="84233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259DA2-0DC3-4639-855E-ACA1000909F0}"/>
              </a:ext>
            </a:extLst>
          </p:cNvPr>
          <p:cNvSpPr>
            <a:spLocks noGrp="1"/>
          </p:cNvSpPr>
          <p:nvPr>
            <p:ph sz="half" idx="1"/>
          </p:nvPr>
        </p:nvSpPr>
        <p:spPr>
          <a:xfrm>
            <a:off x="838200" y="1368572"/>
            <a:ext cx="5181600" cy="4808391"/>
          </a:xfrm>
        </p:spPr>
        <p:txBody>
          <a:bodyPr>
            <a:normAutofit/>
          </a:bodyPr>
          <a:lstStyle/>
          <a:p>
            <a:pPr marL="0" indent="0">
              <a:buNone/>
            </a:pPr>
            <a:r>
              <a:rPr lang="en-GB" b="1" dirty="0"/>
              <a:t>Progress</a:t>
            </a:r>
          </a:p>
          <a:p>
            <a:pPr>
              <a:buFont typeface="Wingdings" panose="05000000000000000000" pitchFamily="2" charset="2"/>
              <a:buChar char="ü"/>
            </a:pPr>
            <a:r>
              <a:rPr lang="en-GB" dirty="0"/>
              <a:t>There is now a regular communication from the Assistant Director for Education to school headteacher providing them with important SEND related information</a:t>
            </a:r>
          </a:p>
          <a:p>
            <a:pPr>
              <a:buFont typeface="Wingdings" panose="05000000000000000000" pitchFamily="2" charset="2"/>
              <a:buChar char="ü"/>
            </a:pPr>
            <a:r>
              <a:rPr lang="en-GB" dirty="0"/>
              <a:t>A schools training audit is being completed and a training provider being used to support ‘whole school SEND’</a:t>
            </a:r>
          </a:p>
        </p:txBody>
      </p:sp>
      <p:sp>
        <p:nvSpPr>
          <p:cNvPr id="4" name="Content Placeholder 3">
            <a:extLst>
              <a:ext uri="{FF2B5EF4-FFF2-40B4-BE49-F238E27FC236}">
                <a16:creationId xmlns:a16="http://schemas.microsoft.com/office/drawing/2014/main" id="{EED18EFE-64B6-39A7-3C45-4D363E796D2E}"/>
              </a:ext>
            </a:extLst>
          </p:cNvPr>
          <p:cNvSpPr>
            <a:spLocks noGrp="1"/>
          </p:cNvSpPr>
          <p:nvPr>
            <p:ph sz="half" idx="2"/>
          </p:nvPr>
        </p:nvSpPr>
        <p:spPr>
          <a:xfrm>
            <a:off x="6172200" y="1368572"/>
            <a:ext cx="5181600" cy="4808391"/>
          </a:xfrm>
        </p:spPr>
        <p:txBody>
          <a:bodyPr>
            <a:normAutofit/>
          </a:bodyPr>
          <a:lstStyle/>
          <a:p>
            <a:pPr marL="0" indent="0">
              <a:buNone/>
            </a:pPr>
            <a:r>
              <a:rPr lang="en-GB" b="1" dirty="0"/>
              <a:t>Next steps</a:t>
            </a:r>
          </a:p>
          <a:p>
            <a:pPr>
              <a:buFont typeface="Wingdings" panose="05000000000000000000" pitchFamily="2" charset="2"/>
              <a:buChar char="Ø"/>
            </a:pPr>
            <a:r>
              <a:rPr lang="en-GB" dirty="0"/>
              <a:t>A ‘universal offer’ has been devised and will be shared with wider stakeholders before approval. </a:t>
            </a:r>
          </a:p>
          <a:p>
            <a:pPr>
              <a:buFont typeface="Wingdings" panose="05000000000000000000" pitchFamily="2" charset="2"/>
              <a:buChar char="Ø"/>
            </a:pPr>
            <a:r>
              <a:rPr lang="en-GB" dirty="0"/>
              <a:t>A new Continuing Professional Development offer will be finalised and shared across the education sector</a:t>
            </a:r>
          </a:p>
          <a:p>
            <a:pPr marL="0" indent="0">
              <a:buNone/>
            </a:pPr>
            <a:endParaRPr lang="en-GB" dirty="0"/>
          </a:p>
          <a:p>
            <a:endParaRPr lang="en-GB" b="1" dirty="0"/>
          </a:p>
        </p:txBody>
      </p:sp>
      <p:sp>
        <p:nvSpPr>
          <p:cNvPr id="5" name="Title 1">
            <a:extLst>
              <a:ext uri="{FF2B5EF4-FFF2-40B4-BE49-F238E27FC236}">
                <a16:creationId xmlns:a16="http://schemas.microsoft.com/office/drawing/2014/main" id="{5D27087F-F7FB-BAE7-80C1-241967439C97}"/>
              </a:ext>
            </a:extLst>
          </p:cNvPr>
          <p:cNvSpPr>
            <a:spLocks noGrp="1"/>
          </p:cNvSpPr>
          <p:nvPr>
            <p:ph type="title"/>
          </p:nvPr>
        </p:nvSpPr>
        <p:spPr>
          <a:xfrm>
            <a:off x="838200" y="365126"/>
            <a:ext cx="10515600" cy="894446"/>
          </a:xfrm>
          <a:solidFill>
            <a:schemeClr val="accent5">
              <a:lumMod val="40000"/>
              <a:lumOff val="60000"/>
            </a:schemeClr>
          </a:solidFill>
        </p:spPr>
        <p:txBody>
          <a:bodyPr>
            <a:noAutofit/>
          </a:bodyPr>
          <a:lstStyle/>
          <a:p>
            <a:r>
              <a:rPr lang="en-GB" sz="3600" b="1" dirty="0"/>
              <a:t>Workstream 4</a:t>
            </a:r>
            <a:r>
              <a:rPr lang="en-GB" sz="3600" dirty="0"/>
              <a:t>: Inclusive practices</a:t>
            </a:r>
          </a:p>
        </p:txBody>
      </p:sp>
      <p:pic>
        <p:nvPicPr>
          <p:cNvPr id="6" name="Picture 5" descr="A picture containing text, businesscard&#10;&#10;Description automatically generated">
            <a:extLst>
              <a:ext uri="{FF2B5EF4-FFF2-40B4-BE49-F238E27FC236}">
                <a16:creationId xmlns:a16="http://schemas.microsoft.com/office/drawing/2014/main" id="{9ACE206F-5DB3-F6E3-2C23-4C76C85A0472}"/>
              </a:ext>
            </a:extLst>
          </p:cNvPr>
          <p:cNvPicPr>
            <a:picLocks noChangeAspect="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963323" y="4737840"/>
            <a:ext cx="2228677" cy="2228677"/>
          </a:xfrm>
          <a:prstGeom prst="rect">
            <a:avLst/>
          </a:prstGeom>
        </p:spPr>
      </p:pic>
    </p:spTree>
    <p:extLst>
      <p:ext uri="{BB962C8B-B14F-4D97-AF65-F5344CB8AC3E}">
        <p14:creationId xmlns:p14="http://schemas.microsoft.com/office/powerpoint/2010/main" val="329949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259DA2-0DC3-4639-855E-ACA1000909F0}"/>
              </a:ext>
            </a:extLst>
          </p:cNvPr>
          <p:cNvSpPr>
            <a:spLocks noGrp="1"/>
          </p:cNvSpPr>
          <p:nvPr>
            <p:ph sz="half" idx="1"/>
          </p:nvPr>
        </p:nvSpPr>
        <p:spPr>
          <a:xfrm>
            <a:off x="838200" y="1368572"/>
            <a:ext cx="5334000" cy="4808391"/>
          </a:xfrm>
        </p:spPr>
        <p:txBody>
          <a:bodyPr>
            <a:normAutofit lnSpcReduction="10000"/>
          </a:bodyPr>
          <a:lstStyle/>
          <a:p>
            <a:pPr marL="0" indent="0">
              <a:buNone/>
            </a:pPr>
            <a:r>
              <a:rPr lang="en-GB" b="1" dirty="0"/>
              <a:t>Progress</a:t>
            </a:r>
          </a:p>
          <a:p>
            <a:pPr>
              <a:buFont typeface="Wingdings" panose="05000000000000000000" pitchFamily="2" charset="2"/>
              <a:buChar char="ü"/>
            </a:pPr>
            <a:r>
              <a:rPr lang="en-GB" dirty="0"/>
              <a:t>An audit of 25 complaints has been completed and a report taken to the SEND Transformation Board to present the findings and learning from complaints. </a:t>
            </a:r>
          </a:p>
          <a:p>
            <a:pPr>
              <a:buFont typeface="Wingdings" panose="05000000000000000000" pitchFamily="2" charset="2"/>
              <a:buChar char="ü"/>
            </a:pPr>
            <a:r>
              <a:rPr lang="en-GB" dirty="0"/>
              <a:t>An additional inclusion base has been commissioned to make total of five bases for children and young people with Autism Spectrum Disorder and Social Emotional and Mental health </a:t>
            </a:r>
          </a:p>
        </p:txBody>
      </p:sp>
      <p:sp>
        <p:nvSpPr>
          <p:cNvPr id="4" name="Content Placeholder 3">
            <a:extLst>
              <a:ext uri="{FF2B5EF4-FFF2-40B4-BE49-F238E27FC236}">
                <a16:creationId xmlns:a16="http://schemas.microsoft.com/office/drawing/2014/main" id="{EED18EFE-64B6-39A7-3C45-4D363E796D2E}"/>
              </a:ext>
            </a:extLst>
          </p:cNvPr>
          <p:cNvSpPr>
            <a:spLocks noGrp="1"/>
          </p:cNvSpPr>
          <p:nvPr>
            <p:ph sz="half" idx="2"/>
          </p:nvPr>
        </p:nvSpPr>
        <p:spPr>
          <a:xfrm>
            <a:off x="6172200" y="1368572"/>
            <a:ext cx="5181600" cy="4808391"/>
          </a:xfrm>
        </p:spPr>
        <p:txBody>
          <a:bodyPr>
            <a:normAutofit lnSpcReduction="10000"/>
          </a:bodyPr>
          <a:lstStyle/>
          <a:p>
            <a:pPr marL="0" indent="0">
              <a:buNone/>
            </a:pPr>
            <a:r>
              <a:rPr lang="en-GB" b="1" dirty="0"/>
              <a:t>Next steps</a:t>
            </a:r>
          </a:p>
          <a:p>
            <a:pPr>
              <a:lnSpc>
                <a:spcPct val="110000"/>
              </a:lnSpc>
              <a:spcBef>
                <a:spcPts val="0"/>
              </a:spcBef>
              <a:spcAft>
                <a:spcPts val="1000"/>
              </a:spcAft>
              <a:buFont typeface="Wingdings" panose="05000000000000000000" pitchFamily="2" charset="2"/>
              <a:buChar char="Ø"/>
            </a:pPr>
            <a:r>
              <a:rPr lang="en-GB" dirty="0">
                <a:latin typeface="Calibri" panose="020F0502020204030204" pitchFamily="34" charset="0"/>
                <a:cs typeface="Calibri" panose="020F0502020204030204" pitchFamily="34" charset="0"/>
              </a:rPr>
              <a:t>A quality assurance tool (Invision 360) will be implemented to monitor the </a:t>
            </a:r>
            <a:r>
              <a:rPr lang="en-GB" dirty="0">
                <a:effectLst/>
                <a:latin typeface="Calibri" panose="020F0502020204030204" pitchFamily="34" charset="0"/>
                <a:ea typeface="Calibri" panose="020F0502020204030204" pitchFamily="34" charset="0"/>
                <a:cs typeface="Calibri" panose="020F0502020204030204" pitchFamily="34" charset="0"/>
              </a:rPr>
              <a:t>quality of the professional advice from education, health and social care. </a:t>
            </a:r>
            <a:endParaRPr lang="en-GB" sz="3200" dirty="0"/>
          </a:p>
          <a:p>
            <a:pPr>
              <a:spcBef>
                <a:spcPts val="0"/>
              </a:spcBef>
              <a:buFont typeface="Wingdings" panose="05000000000000000000" pitchFamily="2" charset="2"/>
              <a:buChar char="Ø"/>
            </a:pPr>
            <a:r>
              <a:rPr lang="en-GB" dirty="0">
                <a:solidFill>
                  <a:srgbClr val="000000"/>
                </a:solidFill>
                <a:effectLst/>
                <a:ea typeface="Calibri" panose="020F0502020204030204" pitchFamily="34" charset="0"/>
                <a:cs typeface="Times New Roman" panose="02020603050405020304" pitchFamily="18" charset="0"/>
              </a:rPr>
              <a:t>Launch of neurodevelopmental pathway with </a:t>
            </a:r>
            <a:r>
              <a:rPr lang="en-GB" dirty="0">
                <a:solidFill>
                  <a:srgbClr val="000000"/>
                </a:solidFill>
                <a:ea typeface="Calibri" panose="020F0502020204030204" pitchFamily="34" charset="0"/>
                <a:cs typeface="Times New Roman" panose="02020603050405020304" pitchFamily="18" charset="0"/>
              </a:rPr>
              <a:t>e</a:t>
            </a:r>
            <a:r>
              <a:rPr lang="en-GB" dirty="0">
                <a:solidFill>
                  <a:srgbClr val="000000"/>
                </a:solidFill>
                <a:effectLst/>
                <a:ea typeface="Calibri" panose="020F0502020204030204" pitchFamily="34" charset="0"/>
                <a:cs typeface="Times New Roman" panose="02020603050405020304" pitchFamily="18" charset="0"/>
              </a:rPr>
              <a:t>asy read version overview to be published on the local offer website.</a:t>
            </a:r>
            <a:endParaRPr lang="en-GB" dirty="0">
              <a:effectLst/>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en-GB" dirty="0"/>
          </a:p>
        </p:txBody>
      </p:sp>
      <p:sp>
        <p:nvSpPr>
          <p:cNvPr id="5" name="Title 1">
            <a:extLst>
              <a:ext uri="{FF2B5EF4-FFF2-40B4-BE49-F238E27FC236}">
                <a16:creationId xmlns:a16="http://schemas.microsoft.com/office/drawing/2014/main" id="{5D27087F-F7FB-BAE7-80C1-241967439C97}"/>
              </a:ext>
            </a:extLst>
          </p:cNvPr>
          <p:cNvSpPr>
            <a:spLocks noGrp="1"/>
          </p:cNvSpPr>
          <p:nvPr>
            <p:ph type="title"/>
          </p:nvPr>
        </p:nvSpPr>
        <p:spPr>
          <a:xfrm>
            <a:off x="838200" y="365126"/>
            <a:ext cx="10515600" cy="894446"/>
          </a:xfrm>
          <a:solidFill>
            <a:schemeClr val="accent6">
              <a:lumMod val="20000"/>
              <a:lumOff val="80000"/>
            </a:schemeClr>
          </a:solidFill>
        </p:spPr>
        <p:txBody>
          <a:bodyPr>
            <a:noAutofit/>
          </a:bodyPr>
          <a:lstStyle/>
          <a:p>
            <a:r>
              <a:rPr lang="en-GB" sz="3600" b="1" dirty="0"/>
              <a:t>Workstream 5</a:t>
            </a:r>
            <a:r>
              <a:rPr lang="en-GB" sz="3600" dirty="0"/>
              <a:t>: Local provision and strategic oversight</a:t>
            </a:r>
          </a:p>
        </p:txBody>
      </p:sp>
      <p:pic>
        <p:nvPicPr>
          <p:cNvPr id="6" name="Picture 5" descr="A picture containing text, businesscard&#10;&#10;Description automatically generated">
            <a:extLst>
              <a:ext uri="{FF2B5EF4-FFF2-40B4-BE49-F238E27FC236}">
                <a16:creationId xmlns:a16="http://schemas.microsoft.com/office/drawing/2014/main" id="{D67997C4-D6BB-74FB-EC82-8D2EF17517E9}"/>
              </a:ext>
            </a:extLst>
          </p:cNvPr>
          <p:cNvPicPr>
            <a:picLocks noChangeAspect="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963323" y="4737840"/>
            <a:ext cx="2228677" cy="2228677"/>
          </a:xfrm>
          <a:prstGeom prst="rect">
            <a:avLst/>
          </a:prstGeom>
        </p:spPr>
      </p:pic>
    </p:spTree>
    <p:extLst>
      <p:ext uri="{BB962C8B-B14F-4D97-AF65-F5344CB8AC3E}">
        <p14:creationId xmlns:p14="http://schemas.microsoft.com/office/powerpoint/2010/main" val="2079826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259DA2-0DC3-4639-855E-ACA1000909F0}"/>
              </a:ext>
            </a:extLst>
          </p:cNvPr>
          <p:cNvSpPr>
            <a:spLocks noGrp="1"/>
          </p:cNvSpPr>
          <p:nvPr>
            <p:ph sz="half" idx="1"/>
          </p:nvPr>
        </p:nvSpPr>
        <p:spPr>
          <a:xfrm>
            <a:off x="838200" y="1368572"/>
            <a:ext cx="5181600" cy="4808391"/>
          </a:xfrm>
        </p:spPr>
        <p:txBody>
          <a:bodyPr>
            <a:normAutofit/>
          </a:bodyPr>
          <a:lstStyle/>
          <a:p>
            <a:pPr marL="0" indent="0">
              <a:buNone/>
            </a:pPr>
            <a:r>
              <a:rPr lang="en-GB" b="1" dirty="0"/>
              <a:t>Progress</a:t>
            </a:r>
          </a:p>
          <a:p>
            <a:pPr>
              <a:buFont typeface="Wingdings" panose="05000000000000000000" pitchFamily="2" charset="2"/>
              <a:buChar char="ü"/>
            </a:pPr>
            <a:r>
              <a:rPr lang="en-GB" dirty="0"/>
              <a:t>Research of other local offer sites has been completed with good practice examples sourced and will be used to inform the development of a new site</a:t>
            </a:r>
          </a:p>
          <a:p>
            <a:pPr>
              <a:buFont typeface="Wingdings" panose="05000000000000000000" pitchFamily="2" charset="2"/>
              <a:buChar char="ü"/>
            </a:pPr>
            <a:r>
              <a:rPr lang="en-GB" dirty="0"/>
              <a:t>Meetings now in place and demonstrations of potential new platforms reviewed</a:t>
            </a:r>
          </a:p>
        </p:txBody>
      </p:sp>
      <p:sp>
        <p:nvSpPr>
          <p:cNvPr id="4" name="Content Placeholder 3">
            <a:extLst>
              <a:ext uri="{FF2B5EF4-FFF2-40B4-BE49-F238E27FC236}">
                <a16:creationId xmlns:a16="http://schemas.microsoft.com/office/drawing/2014/main" id="{EED18EFE-64B6-39A7-3C45-4D363E796D2E}"/>
              </a:ext>
            </a:extLst>
          </p:cNvPr>
          <p:cNvSpPr>
            <a:spLocks noGrp="1"/>
          </p:cNvSpPr>
          <p:nvPr>
            <p:ph sz="half" idx="2"/>
          </p:nvPr>
        </p:nvSpPr>
        <p:spPr>
          <a:xfrm>
            <a:off x="6172200" y="1368572"/>
            <a:ext cx="5181600" cy="4808391"/>
          </a:xfrm>
        </p:spPr>
        <p:txBody>
          <a:bodyPr>
            <a:normAutofit/>
          </a:bodyPr>
          <a:lstStyle/>
          <a:p>
            <a:pPr marL="0" indent="0">
              <a:buNone/>
            </a:pPr>
            <a:r>
              <a:rPr lang="en-GB" b="1" dirty="0"/>
              <a:t>Next steps</a:t>
            </a:r>
          </a:p>
          <a:p>
            <a:pPr>
              <a:buFont typeface="Wingdings" panose="05000000000000000000" pitchFamily="2" charset="2"/>
              <a:buChar char="Ø"/>
            </a:pPr>
            <a:r>
              <a:rPr lang="en-GB" dirty="0"/>
              <a:t>The second phase of the workstream will be focussed on relaunch activity, promotion of the Local Offer and ongoing programme of awareness.  In addition, consideration of ongoing evaluation of effectiveness.</a:t>
            </a:r>
          </a:p>
        </p:txBody>
      </p:sp>
      <p:sp>
        <p:nvSpPr>
          <p:cNvPr id="5" name="Title 1">
            <a:extLst>
              <a:ext uri="{FF2B5EF4-FFF2-40B4-BE49-F238E27FC236}">
                <a16:creationId xmlns:a16="http://schemas.microsoft.com/office/drawing/2014/main" id="{5D27087F-F7FB-BAE7-80C1-241967439C97}"/>
              </a:ext>
            </a:extLst>
          </p:cNvPr>
          <p:cNvSpPr>
            <a:spLocks noGrp="1"/>
          </p:cNvSpPr>
          <p:nvPr>
            <p:ph type="title"/>
          </p:nvPr>
        </p:nvSpPr>
        <p:spPr>
          <a:xfrm>
            <a:off x="838200" y="365126"/>
            <a:ext cx="10515600" cy="894446"/>
          </a:xfrm>
          <a:solidFill>
            <a:schemeClr val="accent1">
              <a:lumMod val="60000"/>
              <a:lumOff val="40000"/>
            </a:schemeClr>
          </a:solidFill>
        </p:spPr>
        <p:txBody>
          <a:bodyPr>
            <a:noAutofit/>
          </a:bodyPr>
          <a:lstStyle/>
          <a:p>
            <a:r>
              <a:rPr lang="en-GB" sz="3600" b="1" dirty="0"/>
              <a:t>Workstream 6</a:t>
            </a:r>
            <a:r>
              <a:rPr lang="en-GB" sz="3600" dirty="0"/>
              <a:t>: Local offer</a:t>
            </a:r>
          </a:p>
        </p:txBody>
      </p:sp>
      <p:pic>
        <p:nvPicPr>
          <p:cNvPr id="6" name="Picture 5" descr="A picture containing text, businesscard&#10;&#10;Description automatically generated">
            <a:extLst>
              <a:ext uri="{FF2B5EF4-FFF2-40B4-BE49-F238E27FC236}">
                <a16:creationId xmlns:a16="http://schemas.microsoft.com/office/drawing/2014/main" id="{75052328-2243-A36E-5004-5455CA5755A3}"/>
              </a:ext>
            </a:extLst>
          </p:cNvPr>
          <p:cNvPicPr>
            <a:picLocks noChangeAspect="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963323" y="4737840"/>
            <a:ext cx="2228677" cy="2228677"/>
          </a:xfrm>
          <a:prstGeom prst="rect">
            <a:avLst/>
          </a:prstGeom>
        </p:spPr>
      </p:pic>
    </p:spTree>
    <p:extLst>
      <p:ext uri="{BB962C8B-B14F-4D97-AF65-F5344CB8AC3E}">
        <p14:creationId xmlns:p14="http://schemas.microsoft.com/office/powerpoint/2010/main" val="2029379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8A370-EB57-48C9-B5BE-84D57FB2EFCE}"/>
              </a:ext>
            </a:extLst>
          </p:cNvPr>
          <p:cNvSpPr>
            <a:spLocks noGrp="1"/>
          </p:cNvSpPr>
          <p:nvPr>
            <p:ph type="title"/>
          </p:nvPr>
        </p:nvSpPr>
        <p:spPr>
          <a:ln>
            <a:noFill/>
          </a:ln>
        </p:spPr>
        <p:style>
          <a:lnRef idx="2">
            <a:schemeClr val="dk1"/>
          </a:lnRef>
          <a:fillRef idx="1">
            <a:schemeClr val="lt1"/>
          </a:fillRef>
          <a:effectRef idx="0">
            <a:schemeClr val="dk1"/>
          </a:effectRef>
          <a:fontRef idx="minor">
            <a:schemeClr val="dk1"/>
          </a:fontRef>
        </p:style>
        <p:txBody>
          <a:bodyPr>
            <a:normAutofit fontScale="90000"/>
          </a:bodyPr>
          <a:lstStyle/>
          <a:p>
            <a:r>
              <a:rPr lang="en-GB" b="1" dirty="0"/>
              <a:t>What is Parent Carer Participation Wirral saying?</a:t>
            </a:r>
            <a:br>
              <a:rPr lang="en-GB" b="1" dirty="0"/>
            </a:br>
            <a:r>
              <a:rPr lang="en-GB" sz="2800" b="1" dirty="0"/>
              <a:t>(the Parent/Carer Forum)</a:t>
            </a:r>
            <a:endParaRPr lang="en-GB" b="1" dirty="0"/>
          </a:p>
        </p:txBody>
      </p:sp>
      <p:sp>
        <p:nvSpPr>
          <p:cNvPr id="5" name="Content Placeholder 4">
            <a:extLst>
              <a:ext uri="{FF2B5EF4-FFF2-40B4-BE49-F238E27FC236}">
                <a16:creationId xmlns:a16="http://schemas.microsoft.com/office/drawing/2014/main" id="{1883521D-D53E-46B3-91A3-6925D46AC527}"/>
              </a:ext>
            </a:extLst>
          </p:cNvPr>
          <p:cNvSpPr>
            <a:spLocks noGrp="1"/>
          </p:cNvSpPr>
          <p:nvPr>
            <p:ph idx="1"/>
          </p:nvPr>
        </p:nvSpPr>
        <p:spPr>
          <a:xfrm>
            <a:off x="838200" y="1894205"/>
            <a:ext cx="10515600" cy="4351338"/>
          </a:xfrm>
        </p:spPr>
        <p:txBody>
          <a:bodyPr/>
          <a:lstStyle/>
          <a:p>
            <a:pPr marL="0" indent="0">
              <a:buNone/>
            </a:pPr>
            <a:r>
              <a:rPr lang="en-GB" sz="3200" i="1" dirty="0">
                <a:effectLst/>
                <a:latin typeface="Calibri" panose="020F0502020204030204" pitchFamily="34" charset="0"/>
                <a:ea typeface="Calibri" panose="020F0502020204030204" pitchFamily="34" charset="0"/>
              </a:rPr>
              <a:t>“PCPW understand for parent, carers, young people and children that nothing seems to have changed or improved since the inspection and we know there is a lot of frustration in the local SEND community regarding this.</a:t>
            </a:r>
          </a:p>
          <a:p>
            <a:pPr marL="0" indent="0">
              <a:buNone/>
            </a:pPr>
            <a:r>
              <a:rPr lang="en-GB" sz="3200" i="1" dirty="0">
                <a:effectLst/>
                <a:latin typeface="Calibri" panose="020F0502020204030204" pitchFamily="34" charset="0"/>
                <a:ea typeface="Calibri" panose="020F0502020204030204" pitchFamily="34" charset="0"/>
              </a:rPr>
              <a:t>PCPW are aware and involved in significant work being undertaken by the Local Area.</a:t>
            </a:r>
          </a:p>
          <a:p>
            <a:pPr marL="0" indent="0">
              <a:buNone/>
            </a:pPr>
            <a:r>
              <a:rPr lang="en-GB" sz="3200" i="1" dirty="0">
                <a:effectLst/>
                <a:latin typeface="Calibri" panose="020F0502020204030204" pitchFamily="34" charset="0"/>
                <a:ea typeface="Calibri" panose="020F0502020204030204" pitchFamily="34" charset="0"/>
              </a:rPr>
              <a:t>We are hopeful that everyone will start to see changes soon.  PCPW are working hard to ensure that the Parent Carer voice is heard, listened to and acted upon.” </a:t>
            </a:r>
            <a:r>
              <a:rPr lang="en-GB" sz="3200" b="1" i="1" dirty="0">
                <a:effectLst/>
                <a:latin typeface="Calibri" panose="020F0502020204030204" pitchFamily="34" charset="0"/>
                <a:ea typeface="Calibri" panose="020F0502020204030204" pitchFamily="34" charset="0"/>
              </a:rPr>
              <a:t>PCPW</a:t>
            </a:r>
          </a:p>
          <a:p>
            <a:endParaRPr lang="en-GB" dirty="0"/>
          </a:p>
        </p:txBody>
      </p:sp>
    </p:spTree>
    <p:extLst>
      <p:ext uri="{BB962C8B-B14F-4D97-AF65-F5344CB8AC3E}">
        <p14:creationId xmlns:p14="http://schemas.microsoft.com/office/powerpoint/2010/main" val="4060733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8A370-EB57-48C9-B5BE-84D57FB2EFCE}"/>
              </a:ext>
            </a:extLst>
          </p:cNvPr>
          <p:cNvSpPr>
            <a:spLocks noGrp="1"/>
          </p:cNvSpPr>
          <p:nvPr>
            <p:ph type="title"/>
          </p:nvPr>
        </p:nvSpPr>
        <p:spPr>
          <a:xfrm>
            <a:off x="4214718" y="328791"/>
            <a:ext cx="4444832" cy="1325563"/>
          </a:xfrm>
          <a:ln>
            <a:noFill/>
          </a:ln>
        </p:spPr>
        <p:style>
          <a:lnRef idx="2">
            <a:schemeClr val="dk1"/>
          </a:lnRef>
          <a:fillRef idx="1">
            <a:schemeClr val="lt1"/>
          </a:fillRef>
          <a:effectRef idx="0">
            <a:schemeClr val="dk1"/>
          </a:effectRef>
          <a:fontRef idx="minor">
            <a:schemeClr val="dk1"/>
          </a:fontRef>
        </p:style>
        <p:txBody>
          <a:bodyPr/>
          <a:lstStyle/>
          <a:p>
            <a:r>
              <a:rPr lang="en-GB" b="1" dirty="0"/>
              <a:t>Your feedback…</a:t>
            </a:r>
          </a:p>
        </p:txBody>
      </p:sp>
      <p:pic>
        <p:nvPicPr>
          <p:cNvPr id="4" name="Content Placeholder 3" descr="Thumbs up sign with solid fill">
            <a:extLst>
              <a:ext uri="{FF2B5EF4-FFF2-40B4-BE49-F238E27FC236}">
                <a16:creationId xmlns:a16="http://schemas.microsoft.com/office/drawing/2014/main" id="{4C90B0E6-8AE1-B02D-3B84-8EBD35C2E329}"/>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73435" y="2299460"/>
            <a:ext cx="2847471" cy="2847471"/>
          </a:xfrm>
        </p:spPr>
      </p:pic>
      <p:pic>
        <p:nvPicPr>
          <p:cNvPr id="7" name="Graphic 6" descr="Thumbs Down with solid fill">
            <a:extLst>
              <a:ext uri="{FF2B5EF4-FFF2-40B4-BE49-F238E27FC236}">
                <a16:creationId xmlns:a16="http://schemas.microsoft.com/office/drawing/2014/main" id="{3716CAF1-7AD4-2838-D7F9-56697A4643A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42140" y="2743928"/>
            <a:ext cx="3195180" cy="3195180"/>
          </a:xfrm>
          <a:prstGeom prst="rect">
            <a:avLst/>
          </a:prstGeom>
        </p:spPr>
      </p:pic>
    </p:spTree>
    <p:extLst>
      <p:ext uri="{BB962C8B-B14F-4D97-AF65-F5344CB8AC3E}">
        <p14:creationId xmlns:p14="http://schemas.microsoft.com/office/powerpoint/2010/main" val="154092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8A370-EB57-48C9-B5BE-84D57FB2EFCE}"/>
              </a:ext>
            </a:extLst>
          </p:cNvPr>
          <p:cNvSpPr>
            <a:spLocks noGrp="1"/>
          </p:cNvSpPr>
          <p:nvPr>
            <p:ph type="title"/>
          </p:nvPr>
        </p:nvSpPr>
        <p:spPr>
          <a:xfrm>
            <a:off x="838200" y="365125"/>
            <a:ext cx="10872986" cy="983029"/>
          </a:xfrm>
          <a:ln/>
        </p:spPr>
        <p:style>
          <a:lnRef idx="1">
            <a:schemeClr val="accent4"/>
          </a:lnRef>
          <a:fillRef idx="2">
            <a:schemeClr val="accent4"/>
          </a:fillRef>
          <a:effectRef idx="1">
            <a:schemeClr val="accent4"/>
          </a:effectRef>
          <a:fontRef idx="minor">
            <a:schemeClr val="dk1"/>
          </a:fontRef>
        </p:style>
        <p:txBody>
          <a:bodyPr/>
          <a:lstStyle/>
          <a:p>
            <a:r>
              <a:rPr lang="en-GB" dirty="0"/>
              <a:t>About the local area SEND inspection.</a:t>
            </a:r>
          </a:p>
        </p:txBody>
      </p:sp>
      <p:sp>
        <p:nvSpPr>
          <p:cNvPr id="3" name="Content Placeholder 2">
            <a:extLst>
              <a:ext uri="{FF2B5EF4-FFF2-40B4-BE49-F238E27FC236}">
                <a16:creationId xmlns:a16="http://schemas.microsoft.com/office/drawing/2014/main" id="{D7C2CA3E-CA6C-484E-8049-C878E860BA60}"/>
              </a:ext>
            </a:extLst>
          </p:cNvPr>
          <p:cNvSpPr>
            <a:spLocks noGrp="1"/>
          </p:cNvSpPr>
          <p:nvPr>
            <p:ph idx="1"/>
          </p:nvPr>
        </p:nvSpPr>
        <p:spPr>
          <a:xfrm>
            <a:off x="838200" y="1547446"/>
            <a:ext cx="7673340" cy="4629517"/>
          </a:xfrm>
        </p:spPr>
        <p:txBody>
          <a:bodyPr>
            <a:normAutofit/>
          </a:bodyPr>
          <a:lstStyle/>
          <a:p>
            <a:r>
              <a:rPr lang="en-GB" sz="3000" dirty="0"/>
              <a:t>In September 21, the local area, which includes the council, schools and health services was inspected by Ofsted and the Care Quality Commission (CQC).</a:t>
            </a:r>
          </a:p>
          <a:p>
            <a:r>
              <a:rPr lang="en-GB" sz="3000" dirty="0"/>
              <a:t>The inspection looked at services and support for children and young people with SEND.</a:t>
            </a:r>
          </a:p>
          <a:p>
            <a:r>
              <a:rPr lang="en-GB" sz="3000" dirty="0"/>
              <a:t>After the inspection, Wirral local area was asked to produce a </a:t>
            </a:r>
            <a:r>
              <a:rPr lang="en-GB" sz="3000" b="1" dirty="0"/>
              <a:t>‘Written Statement of Action’</a:t>
            </a:r>
            <a:r>
              <a:rPr lang="en-GB" sz="3000" dirty="0"/>
              <a:t> to address the problems that had been identified during the inspection. </a:t>
            </a:r>
          </a:p>
          <a:p>
            <a:endParaRPr lang="en-GB" dirty="0"/>
          </a:p>
        </p:txBody>
      </p:sp>
      <p:pic>
        <p:nvPicPr>
          <p:cNvPr id="5" name="Picture 4">
            <a:extLst>
              <a:ext uri="{FF2B5EF4-FFF2-40B4-BE49-F238E27FC236}">
                <a16:creationId xmlns:a16="http://schemas.microsoft.com/office/drawing/2014/main" id="{965C5D3A-F67A-3EB6-E4AE-2A9FFE050E7A}"/>
              </a:ext>
            </a:extLst>
          </p:cNvPr>
          <p:cNvPicPr>
            <a:picLocks noChangeAspect="1"/>
          </p:cNvPicPr>
          <p:nvPr/>
        </p:nvPicPr>
        <p:blipFill>
          <a:blip r:embed="rId2"/>
          <a:stretch>
            <a:fillRect/>
          </a:stretch>
        </p:blipFill>
        <p:spPr>
          <a:xfrm>
            <a:off x="8511540" y="1690688"/>
            <a:ext cx="3199646" cy="4541225"/>
          </a:xfrm>
          <a:prstGeom prst="rect">
            <a:avLst/>
          </a:prstGeom>
        </p:spPr>
      </p:pic>
    </p:spTree>
    <p:extLst>
      <p:ext uri="{BB962C8B-B14F-4D97-AF65-F5344CB8AC3E}">
        <p14:creationId xmlns:p14="http://schemas.microsoft.com/office/powerpoint/2010/main" val="1211449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8A370-EB57-48C9-B5BE-84D57FB2EFCE}"/>
              </a:ext>
            </a:extLst>
          </p:cNvPr>
          <p:cNvSpPr>
            <a:spLocks noGrp="1"/>
          </p:cNvSpPr>
          <p:nvPr>
            <p:ph type="title"/>
          </p:nvPr>
        </p:nvSpPr>
        <p:spPr>
          <a:xfrm>
            <a:off x="842137" y="202421"/>
            <a:ext cx="10766404" cy="1005346"/>
          </a:xfrm>
          <a:ln/>
        </p:spPr>
        <p:style>
          <a:lnRef idx="1">
            <a:schemeClr val="accent4"/>
          </a:lnRef>
          <a:fillRef idx="2">
            <a:schemeClr val="accent4"/>
          </a:fillRef>
          <a:effectRef idx="1">
            <a:schemeClr val="accent4"/>
          </a:effectRef>
          <a:fontRef idx="minor">
            <a:schemeClr val="dk1"/>
          </a:fontRef>
        </p:style>
        <p:txBody>
          <a:bodyPr/>
          <a:lstStyle/>
          <a:p>
            <a:r>
              <a:rPr lang="en-GB" dirty="0"/>
              <a:t>What is the Wirral Statement of Action?</a:t>
            </a:r>
          </a:p>
        </p:txBody>
      </p:sp>
      <p:sp>
        <p:nvSpPr>
          <p:cNvPr id="3" name="Content Placeholder 2">
            <a:extLst>
              <a:ext uri="{FF2B5EF4-FFF2-40B4-BE49-F238E27FC236}">
                <a16:creationId xmlns:a16="http://schemas.microsoft.com/office/drawing/2014/main" id="{D7C2CA3E-CA6C-484E-8049-C878E860BA60}"/>
              </a:ext>
            </a:extLst>
          </p:cNvPr>
          <p:cNvSpPr>
            <a:spLocks noGrp="1"/>
          </p:cNvSpPr>
          <p:nvPr>
            <p:ph idx="1"/>
          </p:nvPr>
        </p:nvSpPr>
        <p:spPr>
          <a:xfrm>
            <a:off x="842137" y="1253331"/>
            <a:ext cx="11349864" cy="4351338"/>
          </a:xfrm>
        </p:spPr>
        <p:txBody>
          <a:bodyPr>
            <a:normAutofit/>
          </a:bodyPr>
          <a:lstStyle/>
          <a:p>
            <a:pPr marL="0" indent="0">
              <a:buNone/>
            </a:pPr>
            <a:r>
              <a:rPr lang="en-GB" dirty="0"/>
              <a:t>There are six workstreams in the Wirral Statement of Action which are intended to address the weakness identified:</a:t>
            </a:r>
          </a:p>
          <a:p>
            <a:endParaRPr lang="en-GB" dirty="0"/>
          </a:p>
          <a:p>
            <a:endParaRPr lang="en-GB" dirty="0"/>
          </a:p>
          <a:p>
            <a:pPr marL="0" indent="0">
              <a:buNone/>
            </a:pPr>
            <a:endParaRPr lang="en-GB" dirty="0"/>
          </a:p>
        </p:txBody>
      </p:sp>
      <p:sp>
        <p:nvSpPr>
          <p:cNvPr id="8" name="Rectangle: Rounded Corners 7">
            <a:extLst>
              <a:ext uri="{FF2B5EF4-FFF2-40B4-BE49-F238E27FC236}">
                <a16:creationId xmlns:a16="http://schemas.microsoft.com/office/drawing/2014/main" id="{27B289F2-9CE2-9653-5DB2-AE77042206BA}"/>
              </a:ext>
            </a:extLst>
          </p:cNvPr>
          <p:cNvSpPr/>
          <p:nvPr/>
        </p:nvSpPr>
        <p:spPr>
          <a:xfrm>
            <a:off x="432763" y="2789847"/>
            <a:ext cx="4873334" cy="116842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GB" sz="2400" b="1" dirty="0"/>
              <a:t>Workstream 1</a:t>
            </a:r>
          </a:p>
          <a:p>
            <a:r>
              <a:rPr lang="en-GB" sz="2400" dirty="0">
                <a:effectLst/>
                <a:ea typeface="Times New Roman" panose="02020603050405020304" pitchFamily="18" charset="0"/>
              </a:rPr>
              <a:t>Data Analysis &amp; Joint Commissioning </a:t>
            </a:r>
            <a:endParaRPr lang="en-GB" sz="2000" b="1" dirty="0"/>
          </a:p>
        </p:txBody>
      </p:sp>
      <p:sp>
        <p:nvSpPr>
          <p:cNvPr id="12" name="Rectangle: Rounded Corners 11">
            <a:extLst>
              <a:ext uri="{FF2B5EF4-FFF2-40B4-BE49-F238E27FC236}">
                <a16:creationId xmlns:a16="http://schemas.microsoft.com/office/drawing/2014/main" id="{913F3AE2-9C5E-C706-4613-80BD85E15EA3}"/>
              </a:ext>
            </a:extLst>
          </p:cNvPr>
          <p:cNvSpPr/>
          <p:nvPr/>
        </p:nvSpPr>
        <p:spPr>
          <a:xfrm>
            <a:off x="432762" y="4068154"/>
            <a:ext cx="4873334" cy="1144144"/>
          </a:xfrm>
          <a:prstGeom prst="roundRect">
            <a:avLst/>
          </a:prstGeom>
          <a:solidFill>
            <a:schemeClr val="accent4">
              <a:lumMod val="60000"/>
              <a:lumOff val="40000"/>
            </a:schemeClr>
          </a:solidFill>
          <a:ln>
            <a:solidFill>
              <a:schemeClr val="accent4">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sz="2400" b="1" dirty="0"/>
              <a:t>Workstream 2</a:t>
            </a:r>
          </a:p>
          <a:p>
            <a:r>
              <a:rPr lang="en-GB" sz="2400" dirty="0"/>
              <a:t>EHCP’s and Annual reviews</a:t>
            </a:r>
            <a:endParaRPr lang="en-GB" b="1" dirty="0"/>
          </a:p>
        </p:txBody>
      </p:sp>
      <p:sp>
        <p:nvSpPr>
          <p:cNvPr id="14" name="Rectangle: Rounded Corners 13">
            <a:extLst>
              <a:ext uri="{FF2B5EF4-FFF2-40B4-BE49-F238E27FC236}">
                <a16:creationId xmlns:a16="http://schemas.microsoft.com/office/drawing/2014/main" id="{25FE0BB5-E512-7C22-2142-457F986FE51F}"/>
              </a:ext>
            </a:extLst>
          </p:cNvPr>
          <p:cNvSpPr/>
          <p:nvPr/>
        </p:nvSpPr>
        <p:spPr>
          <a:xfrm>
            <a:off x="432762" y="5326352"/>
            <a:ext cx="4873334" cy="1446746"/>
          </a:xfrm>
          <a:prstGeom prst="roundRect">
            <a:avLst/>
          </a:prstGeom>
          <a:solidFill>
            <a:schemeClr val="accent2">
              <a:lumMod val="60000"/>
              <a:lumOff val="40000"/>
            </a:schemeClr>
          </a:solidFill>
          <a:ln>
            <a:solidFill>
              <a:schemeClr val="accent2">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r>
              <a:rPr lang="en-GB" sz="2400" b="1" dirty="0"/>
              <a:t>Workstream 3</a:t>
            </a:r>
          </a:p>
          <a:p>
            <a:r>
              <a:rPr lang="en-GB" sz="2400" dirty="0"/>
              <a:t>Co-production, relationships, communication</a:t>
            </a:r>
            <a:endParaRPr lang="en-GB" sz="2400" b="1" dirty="0"/>
          </a:p>
        </p:txBody>
      </p:sp>
      <p:sp>
        <p:nvSpPr>
          <p:cNvPr id="18" name="Rectangle: Rounded Corners 17">
            <a:extLst>
              <a:ext uri="{FF2B5EF4-FFF2-40B4-BE49-F238E27FC236}">
                <a16:creationId xmlns:a16="http://schemas.microsoft.com/office/drawing/2014/main" id="{05278EED-7235-23E0-195E-4060F66708CD}"/>
              </a:ext>
            </a:extLst>
          </p:cNvPr>
          <p:cNvSpPr/>
          <p:nvPr/>
        </p:nvSpPr>
        <p:spPr>
          <a:xfrm>
            <a:off x="5422007" y="2798063"/>
            <a:ext cx="6593984" cy="116021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285750" indent="-285750">
              <a:buFont typeface="Arial" panose="020B0604020202020204" pitchFamily="34" charset="0"/>
              <a:buChar char="•"/>
            </a:pPr>
            <a:r>
              <a:rPr lang="en-GB" dirty="0">
                <a:effectLst/>
                <a:ea typeface="Calibri" panose="020F0502020204030204" pitchFamily="34" charset="0"/>
                <a:cs typeface="Arial" panose="020B0604020202020204" pitchFamily="34" charset="0"/>
              </a:rPr>
              <a:t>lack of accurate, up to date and useful information which informs the area’s plans and evaluates the impact of their actions</a:t>
            </a:r>
          </a:p>
          <a:p>
            <a:pPr marL="285750" indent="-285750">
              <a:buFont typeface="Arial" panose="020B0604020202020204" pitchFamily="34" charset="0"/>
              <a:buChar char="•"/>
            </a:pPr>
            <a:r>
              <a:rPr lang="en-GB" dirty="0">
                <a:ea typeface="Calibri" panose="020F0502020204030204" pitchFamily="34" charset="0"/>
                <a:cs typeface="Arial" panose="020B0604020202020204" pitchFamily="34" charset="0"/>
              </a:rPr>
              <a:t>l</a:t>
            </a:r>
            <a:r>
              <a:rPr lang="en-GB" dirty="0">
                <a:effectLst/>
                <a:ea typeface="Calibri" panose="020F0502020204030204" pitchFamily="34" charset="0"/>
                <a:cs typeface="Arial" panose="020B0604020202020204" pitchFamily="34" charset="0"/>
              </a:rPr>
              <a:t>ack of joint commissioning of the services in the area</a:t>
            </a:r>
            <a:r>
              <a:rPr lang="en-GB" sz="1400" dirty="0">
                <a:effectLst/>
                <a:ea typeface="Calibri" panose="020F0502020204030204" pitchFamily="34" charset="0"/>
                <a:cs typeface="Arial" panose="020B0604020202020204" pitchFamily="34" charset="0"/>
              </a:rPr>
              <a:t>. </a:t>
            </a:r>
          </a:p>
        </p:txBody>
      </p:sp>
      <p:sp>
        <p:nvSpPr>
          <p:cNvPr id="19" name="Rectangle: Rounded Corners 18">
            <a:extLst>
              <a:ext uri="{FF2B5EF4-FFF2-40B4-BE49-F238E27FC236}">
                <a16:creationId xmlns:a16="http://schemas.microsoft.com/office/drawing/2014/main" id="{87A6D94D-ECE9-534D-597A-B3F0F7E915C2}"/>
              </a:ext>
            </a:extLst>
          </p:cNvPr>
          <p:cNvSpPr/>
          <p:nvPr/>
        </p:nvSpPr>
        <p:spPr>
          <a:xfrm>
            <a:off x="5422006" y="4068154"/>
            <a:ext cx="6593983" cy="1144144"/>
          </a:xfrm>
          <a:prstGeom prst="roundRect">
            <a:avLst/>
          </a:prstGeom>
          <a:solidFill>
            <a:schemeClr val="accent4">
              <a:lumMod val="60000"/>
              <a:lumOff val="40000"/>
            </a:schemeClr>
          </a:solidFill>
          <a:ln>
            <a:solidFill>
              <a:schemeClr val="accent4">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marL="285750" indent="-285750">
              <a:buFont typeface="Arial" panose="020B0604020202020204" pitchFamily="34" charset="0"/>
              <a:buChar char="•"/>
            </a:pPr>
            <a:r>
              <a:rPr lang="en-GB" sz="2000" dirty="0">
                <a:effectLst/>
                <a:latin typeface="Calibri" panose="020F0502020204030204" pitchFamily="34" charset="0"/>
                <a:ea typeface="Times New Roman" panose="02020603050405020304" pitchFamily="18" charset="0"/>
                <a:cs typeface="Calibri" panose="020F0502020204030204" pitchFamily="34" charset="0"/>
              </a:rPr>
              <a:t>weaknesses in the quality and timeliness of Education Health Care (EHC) assessments and annual reviews</a:t>
            </a:r>
            <a:endParaRPr lang="en-GB" sz="2000" b="1" dirty="0">
              <a:latin typeface="Calibri" panose="020F0502020204030204" pitchFamily="34" charset="0"/>
              <a:cs typeface="Calibri" panose="020F0502020204030204" pitchFamily="34" charset="0"/>
            </a:endParaRPr>
          </a:p>
        </p:txBody>
      </p:sp>
      <p:sp>
        <p:nvSpPr>
          <p:cNvPr id="13" name="Rectangle: Rounded Corners 12">
            <a:extLst>
              <a:ext uri="{FF2B5EF4-FFF2-40B4-BE49-F238E27FC236}">
                <a16:creationId xmlns:a16="http://schemas.microsoft.com/office/drawing/2014/main" id="{DC8E7E27-17AB-8A4F-35AE-CDDBB588301D}"/>
              </a:ext>
            </a:extLst>
          </p:cNvPr>
          <p:cNvSpPr/>
          <p:nvPr/>
        </p:nvSpPr>
        <p:spPr>
          <a:xfrm>
            <a:off x="5422006" y="5322177"/>
            <a:ext cx="6593983" cy="1446746"/>
          </a:xfrm>
          <a:prstGeom prst="roundRect">
            <a:avLst/>
          </a:prstGeom>
          <a:solidFill>
            <a:schemeClr val="accent2">
              <a:lumMod val="60000"/>
              <a:lumOff val="40000"/>
            </a:schemeClr>
          </a:solidFill>
          <a:ln>
            <a:solidFill>
              <a:schemeClr val="accent2">
                <a:lumMod val="60000"/>
                <a:lumOff val="4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marL="285750" indent="-285750">
              <a:buFont typeface="Arial" panose="020B0604020202020204" pitchFamily="34" charset="0"/>
              <a:buChar char="•"/>
            </a:pPr>
            <a:r>
              <a:rPr lang="en-GB" sz="1600" dirty="0">
                <a:effectLst/>
                <a:ea typeface="Times New Roman" panose="02020603050405020304" pitchFamily="18" charset="0"/>
                <a:cs typeface="Times New Roman" panose="02020603050405020304" pitchFamily="18" charset="0"/>
              </a:rPr>
              <a:t>The lack of meaningful co-production with parents &amp; carers</a:t>
            </a:r>
            <a:endParaRPr lang="en-GB" sz="160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1600" dirty="0">
                <a:effectLst/>
                <a:ea typeface="Times New Roman" panose="02020603050405020304" pitchFamily="18" charset="0"/>
                <a:cs typeface="Times New Roman" panose="02020603050405020304" pitchFamily="18" charset="0"/>
              </a:rPr>
              <a:t>Fractured relationships between the area and the Parent Carer Partnership Wirral and the impact of this on the area’s progress in implementing the reforms </a:t>
            </a:r>
            <a:endParaRPr lang="en-GB" sz="160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1600" dirty="0">
                <a:effectLst/>
                <a:ea typeface="Times New Roman" panose="02020603050405020304" pitchFamily="18" charset="0"/>
                <a:cs typeface="Times New Roman" panose="02020603050405020304" pitchFamily="18" charset="0"/>
              </a:rPr>
              <a:t>Poor communication with parents and carers across the area </a:t>
            </a:r>
            <a:endParaRPr lang="en-GB" sz="1600" dirty="0">
              <a:effectLst/>
              <a:ea typeface="Calibri" panose="020F0502020204030204" pitchFamily="34" charset="0"/>
              <a:cs typeface="Times New Roman" panose="02020603050405020304" pitchFamily="18" charset="0"/>
            </a:endParaRPr>
          </a:p>
        </p:txBody>
      </p:sp>
      <p:sp>
        <p:nvSpPr>
          <p:cNvPr id="4" name="Rectangle: Rounded Corners 3">
            <a:extLst>
              <a:ext uri="{FF2B5EF4-FFF2-40B4-BE49-F238E27FC236}">
                <a16:creationId xmlns:a16="http://schemas.microsoft.com/office/drawing/2014/main" id="{9739BF8C-E071-EDEC-E6CC-B5F80779A226}"/>
              </a:ext>
            </a:extLst>
          </p:cNvPr>
          <p:cNvSpPr/>
          <p:nvPr/>
        </p:nvSpPr>
        <p:spPr>
          <a:xfrm>
            <a:off x="373321" y="2253802"/>
            <a:ext cx="4932775" cy="434381"/>
          </a:xfrm>
          <a:prstGeom prst="roundRect">
            <a:avLst/>
          </a:prstGeom>
          <a:solidFill>
            <a:schemeClr val="accent3">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b="1" dirty="0"/>
              <a:t>Workstream </a:t>
            </a:r>
          </a:p>
        </p:txBody>
      </p:sp>
      <p:sp>
        <p:nvSpPr>
          <p:cNvPr id="20" name="Rectangle: Rounded Corners 19">
            <a:extLst>
              <a:ext uri="{FF2B5EF4-FFF2-40B4-BE49-F238E27FC236}">
                <a16:creationId xmlns:a16="http://schemas.microsoft.com/office/drawing/2014/main" id="{5FD10B2C-873A-949A-DD16-FE944961E18A}"/>
              </a:ext>
            </a:extLst>
          </p:cNvPr>
          <p:cNvSpPr/>
          <p:nvPr/>
        </p:nvSpPr>
        <p:spPr>
          <a:xfrm>
            <a:off x="5422006" y="2266194"/>
            <a:ext cx="6593985" cy="421989"/>
          </a:xfrm>
          <a:prstGeom prst="roundRect">
            <a:avLst/>
          </a:prstGeom>
          <a:solidFill>
            <a:schemeClr val="accent3">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b="1" dirty="0"/>
              <a:t>Area of weakness to be addressed</a:t>
            </a:r>
          </a:p>
        </p:txBody>
      </p:sp>
    </p:spTree>
    <p:extLst>
      <p:ext uri="{BB962C8B-B14F-4D97-AF65-F5344CB8AC3E}">
        <p14:creationId xmlns:p14="http://schemas.microsoft.com/office/powerpoint/2010/main" val="1707922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8A370-EB57-48C9-B5BE-84D57FB2EFCE}"/>
              </a:ext>
            </a:extLst>
          </p:cNvPr>
          <p:cNvSpPr>
            <a:spLocks noGrp="1"/>
          </p:cNvSpPr>
          <p:nvPr>
            <p:ph type="title"/>
          </p:nvPr>
        </p:nvSpPr>
        <p:spPr>
          <a:xfrm>
            <a:off x="842137" y="202421"/>
            <a:ext cx="10766404" cy="1005346"/>
          </a:xfrm>
          <a:ln/>
        </p:spPr>
        <p:style>
          <a:lnRef idx="1">
            <a:schemeClr val="accent4"/>
          </a:lnRef>
          <a:fillRef idx="2">
            <a:schemeClr val="accent4"/>
          </a:fillRef>
          <a:effectRef idx="1">
            <a:schemeClr val="accent4"/>
          </a:effectRef>
          <a:fontRef idx="minor">
            <a:schemeClr val="dk1"/>
          </a:fontRef>
        </p:style>
        <p:txBody>
          <a:bodyPr/>
          <a:lstStyle/>
          <a:p>
            <a:r>
              <a:rPr lang="en-GB" dirty="0"/>
              <a:t>What is the Wirral Statement of Action?</a:t>
            </a:r>
          </a:p>
        </p:txBody>
      </p:sp>
      <p:sp>
        <p:nvSpPr>
          <p:cNvPr id="3" name="Content Placeholder 2">
            <a:extLst>
              <a:ext uri="{FF2B5EF4-FFF2-40B4-BE49-F238E27FC236}">
                <a16:creationId xmlns:a16="http://schemas.microsoft.com/office/drawing/2014/main" id="{D7C2CA3E-CA6C-484E-8049-C878E860BA60}"/>
              </a:ext>
            </a:extLst>
          </p:cNvPr>
          <p:cNvSpPr>
            <a:spLocks noGrp="1"/>
          </p:cNvSpPr>
          <p:nvPr>
            <p:ph idx="1"/>
          </p:nvPr>
        </p:nvSpPr>
        <p:spPr>
          <a:xfrm>
            <a:off x="842137" y="1253331"/>
            <a:ext cx="11349864" cy="4351338"/>
          </a:xfrm>
        </p:spPr>
        <p:txBody>
          <a:bodyPr>
            <a:normAutofit/>
          </a:bodyPr>
          <a:lstStyle/>
          <a:p>
            <a:pPr marL="0" indent="0">
              <a:buNone/>
            </a:pPr>
            <a:r>
              <a:rPr lang="en-GB" dirty="0"/>
              <a:t>There are six workstreams in the Wirral Statement of Action which are intended to address the weakness identified:</a:t>
            </a:r>
          </a:p>
          <a:p>
            <a:endParaRPr lang="en-GB" dirty="0"/>
          </a:p>
          <a:p>
            <a:endParaRPr lang="en-GB" dirty="0"/>
          </a:p>
          <a:p>
            <a:pPr marL="0" indent="0">
              <a:buNone/>
            </a:pPr>
            <a:endParaRPr lang="en-GB" dirty="0"/>
          </a:p>
        </p:txBody>
      </p:sp>
      <p:sp>
        <p:nvSpPr>
          <p:cNvPr id="18" name="Rectangle: Rounded Corners 17">
            <a:extLst>
              <a:ext uri="{FF2B5EF4-FFF2-40B4-BE49-F238E27FC236}">
                <a16:creationId xmlns:a16="http://schemas.microsoft.com/office/drawing/2014/main" id="{05278EED-7235-23E0-195E-4060F66708CD}"/>
              </a:ext>
            </a:extLst>
          </p:cNvPr>
          <p:cNvSpPr/>
          <p:nvPr/>
        </p:nvSpPr>
        <p:spPr>
          <a:xfrm>
            <a:off x="5422007" y="2798063"/>
            <a:ext cx="6593984" cy="116021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marL="285750" indent="-285750">
              <a:buFont typeface="Arial" panose="020B0604020202020204" pitchFamily="34" charset="0"/>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The graduated response not being consistently applied across all schools and settings </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9" name="Rectangle: Rounded Corners 18">
            <a:extLst>
              <a:ext uri="{FF2B5EF4-FFF2-40B4-BE49-F238E27FC236}">
                <a16:creationId xmlns:a16="http://schemas.microsoft.com/office/drawing/2014/main" id="{87A6D94D-ECE9-534D-597A-B3F0F7E915C2}"/>
              </a:ext>
            </a:extLst>
          </p:cNvPr>
          <p:cNvSpPr/>
          <p:nvPr/>
        </p:nvSpPr>
        <p:spPr>
          <a:xfrm>
            <a:off x="5422006" y="4068153"/>
            <a:ext cx="6593983" cy="1328169"/>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marL="285750" indent="-285750">
              <a:buFont typeface="Arial" panose="020B0604020202020204" pitchFamily="34" charset="0"/>
              <a:buChar char="•"/>
            </a:pPr>
            <a:r>
              <a:rPr lang="en-GB" dirty="0">
                <a:latin typeface="Calibri" panose="020F0502020204030204" pitchFamily="34" charset="0"/>
                <a:ea typeface="Times New Roman" panose="02020603050405020304" pitchFamily="18" charset="0"/>
                <a:cs typeface="Calibri" panose="020F0502020204030204" pitchFamily="34" charset="0"/>
              </a:rPr>
              <a:t>High level of parental dissatisfaction with the area’s provision </a:t>
            </a:r>
            <a:endParaRPr lang="en-GB" dirty="0">
              <a:latin typeface="Calibri" panose="020F0502020204030204" pitchFamily="34" charset="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dirty="0">
                <a:latin typeface="Calibri" panose="020F0502020204030204" pitchFamily="34" charset="0"/>
                <a:ea typeface="Times New Roman" panose="02020603050405020304" pitchFamily="18" charset="0"/>
                <a:cs typeface="Calibri" panose="020F0502020204030204" pitchFamily="34" charset="0"/>
              </a:rPr>
              <a:t>Lack of effective strategic oversight to ensure effectiveness of plans and provision and hold leaders, managers and partners to account </a:t>
            </a:r>
            <a:endParaRPr lang="en-GB" sz="2000" b="1" dirty="0">
              <a:latin typeface="Calibri" panose="020F0502020204030204" pitchFamily="34" charset="0"/>
              <a:cs typeface="Calibri" panose="020F0502020204030204" pitchFamily="34" charset="0"/>
            </a:endParaRPr>
          </a:p>
        </p:txBody>
      </p:sp>
      <p:sp>
        <p:nvSpPr>
          <p:cNvPr id="13" name="Rectangle: Rounded Corners 12">
            <a:extLst>
              <a:ext uri="{FF2B5EF4-FFF2-40B4-BE49-F238E27FC236}">
                <a16:creationId xmlns:a16="http://schemas.microsoft.com/office/drawing/2014/main" id="{DC8E7E27-17AB-8A4F-35AE-CDDBB588301D}"/>
              </a:ext>
            </a:extLst>
          </p:cNvPr>
          <p:cNvSpPr/>
          <p:nvPr/>
        </p:nvSpPr>
        <p:spPr>
          <a:xfrm>
            <a:off x="5422006" y="5506199"/>
            <a:ext cx="6593983" cy="1262723"/>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marL="285750" indent="-285750">
              <a:buFont typeface="Arial" panose="020B0604020202020204" pitchFamily="34" charset="0"/>
              <a:buChar char="•"/>
            </a:pPr>
            <a:r>
              <a:rPr lang="en-GB" sz="1800" dirty="0">
                <a:effectLst/>
                <a:latin typeface="Calibri" panose="020F0502020204030204" pitchFamily="34" charset="0"/>
                <a:ea typeface="Times New Roman" panose="02020603050405020304" pitchFamily="18" charset="0"/>
                <a:cs typeface="Calibri" panose="020F0502020204030204" pitchFamily="34" charset="0"/>
              </a:rPr>
              <a:t>The published local offer not being well publicised and not providing parents and carers with the information that they need </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Rectangle: Rounded Corners 3">
            <a:extLst>
              <a:ext uri="{FF2B5EF4-FFF2-40B4-BE49-F238E27FC236}">
                <a16:creationId xmlns:a16="http://schemas.microsoft.com/office/drawing/2014/main" id="{9739BF8C-E071-EDEC-E6CC-B5F80779A226}"/>
              </a:ext>
            </a:extLst>
          </p:cNvPr>
          <p:cNvSpPr/>
          <p:nvPr/>
        </p:nvSpPr>
        <p:spPr>
          <a:xfrm>
            <a:off x="373321" y="2253802"/>
            <a:ext cx="4932775" cy="434381"/>
          </a:xfrm>
          <a:prstGeom prst="roundRect">
            <a:avLst/>
          </a:prstGeom>
          <a:solidFill>
            <a:schemeClr val="accent3">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b="1" dirty="0"/>
              <a:t>Workstream </a:t>
            </a:r>
          </a:p>
        </p:txBody>
      </p:sp>
      <p:sp>
        <p:nvSpPr>
          <p:cNvPr id="20" name="Rectangle: Rounded Corners 19">
            <a:extLst>
              <a:ext uri="{FF2B5EF4-FFF2-40B4-BE49-F238E27FC236}">
                <a16:creationId xmlns:a16="http://schemas.microsoft.com/office/drawing/2014/main" id="{5FD10B2C-873A-949A-DD16-FE944961E18A}"/>
              </a:ext>
            </a:extLst>
          </p:cNvPr>
          <p:cNvSpPr/>
          <p:nvPr/>
        </p:nvSpPr>
        <p:spPr>
          <a:xfrm>
            <a:off x="5422006" y="2266194"/>
            <a:ext cx="6593985" cy="421989"/>
          </a:xfrm>
          <a:prstGeom prst="roundRect">
            <a:avLst/>
          </a:prstGeom>
          <a:solidFill>
            <a:schemeClr val="accent3">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b="1" dirty="0"/>
              <a:t>Area of weakness to be addressed</a:t>
            </a:r>
          </a:p>
        </p:txBody>
      </p:sp>
      <p:sp>
        <p:nvSpPr>
          <p:cNvPr id="15" name="Rectangle: Rounded Corners 14">
            <a:extLst>
              <a:ext uri="{FF2B5EF4-FFF2-40B4-BE49-F238E27FC236}">
                <a16:creationId xmlns:a16="http://schemas.microsoft.com/office/drawing/2014/main" id="{6E4392E4-EC2F-6495-E73D-7F751EC604B0}"/>
              </a:ext>
            </a:extLst>
          </p:cNvPr>
          <p:cNvSpPr/>
          <p:nvPr/>
        </p:nvSpPr>
        <p:spPr>
          <a:xfrm>
            <a:off x="373321" y="2789846"/>
            <a:ext cx="4932775" cy="1144144"/>
          </a:xfrm>
          <a:prstGeom prst="roundRect">
            <a:avLst/>
          </a:prstGeom>
          <a:solidFill>
            <a:schemeClr val="accent5">
              <a:lumMod val="60000"/>
              <a:lumOff val="4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lang="en-GB" sz="2400" b="1" dirty="0"/>
              <a:t>Workstream 4</a:t>
            </a:r>
          </a:p>
          <a:p>
            <a:r>
              <a:rPr lang="en-GB" sz="2400" dirty="0"/>
              <a:t>Inclusive Practices</a:t>
            </a:r>
            <a:endParaRPr lang="en-GB" sz="2400" b="1" dirty="0"/>
          </a:p>
        </p:txBody>
      </p:sp>
      <p:sp>
        <p:nvSpPr>
          <p:cNvPr id="16" name="Rectangle: Rounded Corners 15">
            <a:extLst>
              <a:ext uri="{FF2B5EF4-FFF2-40B4-BE49-F238E27FC236}">
                <a16:creationId xmlns:a16="http://schemas.microsoft.com/office/drawing/2014/main" id="{1CC96D1C-D738-26B0-E994-1BA23B06D682}"/>
              </a:ext>
            </a:extLst>
          </p:cNvPr>
          <p:cNvSpPr/>
          <p:nvPr/>
        </p:nvSpPr>
        <p:spPr>
          <a:xfrm>
            <a:off x="373321" y="4080545"/>
            <a:ext cx="4932775" cy="1315777"/>
          </a:xfrm>
          <a:prstGeom prst="roundRect">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lang="en-GB" sz="2400" b="1" dirty="0"/>
              <a:t>Workstream 5</a:t>
            </a:r>
          </a:p>
          <a:p>
            <a:r>
              <a:rPr lang="en-GB" sz="2400" dirty="0"/>
              <a:t>Local provision and strategic oversight</a:t>
            </a:r>
            <a:endParaRPr lang="en-GB" sz="1600" b="1" dirty="0"/>
          </a:p>
        </p:txBody>
      </p:sp>
      <p:sp>
        <p:nvSpPr>
          <p:cNvPr id="17" name="Rectangle: Rounded Corners 16">
            <a:extLst>
              <a:ext uri="{FF2B5EF4-FFF2-40B4-BE49-F238E27FC236}">
                <a16:creationId xmlns:a16="http://schemas.microsoft.com/office/drawing/2014/main" id="{8D8439A1-5654-F001-6246-7DEFE16F71FD}"/>
              </a:ext>
            </a:extLst>
          </p:cNvPr>
          <p:cNvSpPr/>
          <p:nvPr/>
        </p:nvSpPr>
        <p:spPr>
          <a:xfrm>
            <a:off x="373321" y="5506199"/>
            <a:ext cx="4932775" cy="1262724"/>
          </a:xfrm>
          <a:prstGeom prst="roundRect">
            <a:avLst/>
          </a:prstGeom>
          <a:solidFill>
            <a:schemeClr val="accent1">
              <a:lumMod val="60000"/>
              <a:lumOff val="4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lang="en-GB" sz="2400" b="1" dirty="0"/>
              <a:t>Workstream 6</a:t>
            </a:r>
          </a:p>
          <a:p>
            <a:r>
              <a:rPr lang="en-GB" sz="2400" dirty="0"/>
              <a:t>Local Offer</a:t>
            </a:r>
            <a:endParaRPr lang="en-GB" sz="2400" b="1" dirty="0"/>
          </a:p>
        </p:txBody>
      </p:sp>
    </p:spTree>
    <p:extLst>
      <p:ext uri="{BB962C8B-B14F-4D97-AF65-F5344CB8AC3E}">
        <p14:creationId xmlns:p14="http://schemas.microsoft.com/office/powerpoint/2010/main" val="2035251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99A551C-AB2A-BAA6-AD1B-01291A8FAFB3}"/>
              </a:ext>
            </a:extLst>
          </p:cNvPr>
          <p:cNvSpPr txBox="1">
            <a:spLocks/>
          </p:cNvSpPr>
          <p:nvPr/>
        </p:nvSpPr>
        <p:spPr>
          <a:xfrm>
            <a:off x="587396" y="267920"/>
            <a:ext cx="10766404" cy="1325563"/>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dirty="0"/>
              <a:t>What progress has been made?</a:t>
            </a:r>
          </a:p>
        </p:txBody>
      </p:sp>
      <p:pic>
        <p:nvPicPr>
          <p:cNvPr id="3" name="Picture 2" descr="A picture containing text, businesscard&#10;&#10;Description automatically generated">
            <a:extLst>
              <a:ext uri="{FF2B5EF4-FFF2-40B4-BE49-F238E27FC236}">
                <a16:creationId xmlns:a16="http://schemas.microsoft.com/office/drawing/2014/main" id="{A4CCEB61-7513-C5AC-B29B-0475D02B4C1D}"/>
              </a:ext>
            </a:extLst>
          </p:cNvPr>
          <p:cNvPicPr>
            <a:picLocks noChangeAspect="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045886" y="1355943"/>
            <a:ext cx="4146114" cy="4146114"/>
          </a:xfrm>
          <a:prstGeom prst="rect">
            <a:avLst/>
          </a:prstGeom>
        </p:spPr>
      </p:pic>
      <p:sp>
        <p:nvSpPr>
          <p:cNvPr id="4" name="Content Placeholder 2">
            <a:extLst>
              <a:ext uri="{FF2B5EF4-FFF2-40B4-BE49-F238E27FC236}">
                <a16:creationId xmlns:a16="http://schemas.microsoft.com/office/drawing/2014/main" id="{6A6509AE-0910-DAF6-87C2-CDC855DF9B0B}"/>
              </a:ext>
            </a:extLst>
          </p:cNvPr>
          <p:cNvSpPr>
            <a:spLocks noGrp="1"/>
          </p:cNvSpPr>
          <p:nvPr>
            <p:ph idx="1"/>
          </p:nvPr>
        </p:nvSpPr>
        <p:spPr>
          <a:xfrm>
            <a:off x="838199" y="1825624"/>
            <a:ext cx="7919435" cy="4897147"/>
          </a:xfrm>
        </p:spPr>
        <p:txBody>
          <a:bodyPr>
            <a:normAutofit/>
          </a:bodyPr>
          <a:lstStyle/>
          <a:p>
            <a:pPr marL="0" indent="0">
              <a:buNone/>
            </a:pPr>
            <a:r>
              <a:rPr lang="en-GB" sz="4000" dirty="0"/>
              <a:t>Changes to SEND Senior Leadership</a:t>
            </a:r>
          </a:p>
          <a:p>
            <a:r>
              <a:rPr lang="en-GB" dirty="0"/>
              <a:t>In her role as Deputy Director for Children’s Services, Elizabeth Hartley has taken responsibility for operational elements relating to  local authority SEND Services. </a:t>
            </a:r>
          </a:p>
          <a:p>
            <a:r>
              <a:rPr lang="en-GB" dirty="0"/>
              <a:t>A pen portrait of Elizabeth is provided. </a:t>
            </a:r>
          </a:p>
          <a:p>
            <a:r>
              <a:rPr lang="en-GB" dirty="0"/>
              <a:t>Elizabeth’s role is intended to complement the current Assistant Director for Education in driving improvements across the local area for all children and young people with SEND.</a:t>
            </a:r>
          </a:p>
        </p:txBody>
      </p:sp>
    </p:spTree>
    <p:extLst>
      <p:ext uri="{BB962C8B-B14F-4D97-AF65-F5344CB8AC3E}">
        <p14:creationId xmlns:p14="http://schemas.microsoft.com/office/powerpoint/2010/main" val="3654471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99373-CD63-8CA6-FD3F-5F455004F1EF}"/>
              </a:ext>
            </a:extLst>
          </p:cNvPr>
          <p:cNvSpPr>
            <a:spLocks noGrp="1"/>
          </p:cNvSpPr>
          <p:nvPr>
            <p:ph type="title"/>
          </p:nvPr>
        </p:nvSpPr>
        <p:spPr>
          <a:xfrm>
            <a:off x="375137" y="365125"/>
            <a:ext cx="10978663" cy="1325563"/>
          </a:xfrm>
        </p:spPr>
        <p:txBody>
          <a:bodyPr/>
          <a:lstStyle/>
          <a:p>
            <a:r>
              <a:rPr lang="en-GB" dirty="0"/>
              <a:t>Elizabeth Hartley, Deputy Director</a:t>
            </a:r>
          </a:p>
        </p:txBody>
      </p:sp>
      <p:sp>
        <p:nvSpPr>
          <p:cNvPr id="3" name="Content Placeholder 2">
            <a:extLst>
              <a:ext uri="{FF2B5EF4-FFF2-40B4-BE49-F238E27FC236}">
                <a16:creationId xmlns:a16="http://schemas.microsoft.com/office/drawing/2014/main" id="{F12D52B8-D3E9-A655-4EDA-78B10CFD28A7}"/>
              </a:ext>
            </a:extLst>
          </p:cNvPr>
          <p:cNvSpPr>
            <a:spLocks noGrp="1"/>
          </p:cNvSpPr>
          <p:nvPr>
            <p:ph idx="1"/>
          </p:nvPr>
        </p:nvSpPr>
        <p:spPr>
          <a:xfrm>
            <a:off x="375138" y="1500554"/>
            <a:ext cx="8922418" cy="1909153"/>
          </a:xfrm>
        </p:spPr>
        <p:txBody>
          <a:bodyPr>
            <a:normAutofit/>
          </a:bodyPr>
          <a:lstStyle/>
          <a:p>
            <a:pPr marL="0" indent="0">
              <a:buNone/>
            </a:pPr>
            <a:r>
              <a:rPr lang="en-GB" sz="2000" dirty="0">
                <a:effectLst/>
                <a:latin typeface="Calibri" panose="020F0502020204030204" pitchFamily="34" charset="0"/>
                <a:ea typeface="Calibri" panose="020F0502020204030204" pitchFamily="34" charset="0"/>
                <a:cs typeface="Times New Roman" panose="02020603050405020304" pitchFamily="18" charset="0"/>
              </a:rPr>
              <a:t>For over twenty years I have worked with children, young people and families across Merseyside to help them get the best out of life. I have had many amazing experiences as a practitioner, a manager, and a leader- every role has been a privilege.</a:t>
            </a:r>
            <a:endParaRPr lang="en-GB" sz="2000" dirty="0"/>
          </a:p>
        </p:txBody>
      </p:sp>
      <p:pic>
        <p:nvPicPr>
          <p:cNvPr id="4" name="Picture 3" descr="A picture containing person, wall, indoor, posing&#10;&#10;Description automatically generated">
            <a:extLst>
              <a:ext uri="{FF2B5EF4-FFF2-40B4-BE49-F238E27FC236}">
                <a16:creationId xmlns:a16="http://schemas.microsoft.com/office/drawing/2014/main" id="{0CFF8F65-1AAE-4D69-F2DD-649CF5929C5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7555" y="117231"/>
            <a:ext cx="2289841" cy="2530110"/>
          </a:xfrm>
          <a:prstGeom prst="rect">
            <a:avLst/>
          </a:prstGeom>
        </p:spPr>
      </p:pic>
      <p:sp>
        <p:nvSpPr>
          <p:cNvPr id="6" name="TextBox 5">
            <a:extLst>
              <a:ext uri="{FF2B5EF4-FFF2-40B4-BE49-F238E27FC236}">
                <a16:creationId xmlns:a16="http://schemas.microsoft.com/office/drawing/2014/main" id="{73E468B2-4D62-0584-D605-F99C4F4E0FDB}"/>
              </a:ext>
            </a:extLst>
          </p:cNvPr>
          <p:cNvSpPr txBox="1"/>
          <p:nvPr/>
        </p:nvSpPr>
        <p:spPr>
          <a:xfrm>
            <a:off x="375139" y="2647341"/>
            <a:ext cx="10978662" cy="4093428"/>
          </a:xfrm>
          <a:prstGeom prst="rect">
            <a:avLst/>
          </a:prstGeom>
          <a:noFill/>
        </p:spPr>
        <p:txBody>
          <a:bodyPr wrap="square">
            <a:spAutoFit/>
          </a:bodyPr>
          <a:lstStyle/>
          <a:p>
            <a:r>
              <a:rPr lang="en-GB" sz="2000" dirty="0">
                <a:effectLst/>
                <a:latin typeface="Calibri" panose="020F0502020204030204" pitchFamily="34" charset="0"/>
                <a:ea typeface="Calibri" panose="020F0502020204030204" pitchFamily="34" charset="0"/>
                <a:cs typeface="Times New Roman" panose="02020603050405020304" pitchFamily="18" charset="0"/>
              </a:rPr>
              <a:t>I started my career in education, with 8 years delivering a combined pastoral and teaching role. I enjoyed my time in schools but felt that the pastoral role- supporting children and families with their needs beyond the classroom-was where my passion lay. This motivated me to seek a change and I moved into the voluntary sector to manage fixed-term projects for almost 2 years. This was a fantastic experience and one which has continued to influence how I work within my current role in the Local Authority as I am a passionate champion for third sector organisations and the vital role they play in supporting families. I joined Wirral Council in 2009 as a Team Manager and have worked my way up through the hierarchy to become an Assistant Director in 2018. My time as AD has been amazing as I have had the opportunity to bring about significant change for children and families across the borough through some key pieces of work including our Community Matters early help initiative, Supporting Families programme and our co-produced domestic abuse strategy. I am a caring leader with strong ethics and work with determination to create meaningful partnerships. I believe in people, community, possibility and second chances. </a:t>
            </a:r>
          </a:p>
        </p:txBody>
      </p:sp>
    </p:spTree>
    <p:extLst>
      <p:ext uri="{BB962C8B-B14F-4D97-AF65-F5344CB8AC3E}">
        <p14:creationId xmlns:p14="http://schemas.microsoft.com/office/powerpoint/2010/main" val="3567220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259DA2-0DC3-4639-855E-ACA1000909F0}"/>
              </a:ext>
            </a:extLst>
          </p:cNvPr>
          <p:cNvSpPr>
            <a:spLocks noGrp="1"/>
          </p:cNvSpPr>
          <p:nvPr>
            <p:ph sz="half" idx="1"/>
          </p:nvPr>
        </p:nvSpPr>
        <p:spPr>
          <a:xfrm>
            <a:off x="838200" y="1368572"/>
            <a:ext cx="5181600" cy="4808391"/>
          </a:xfrm>
        </p:spPr>
        <p:txBody>
          <a:bodyPr>
            <a:normAutofit lnSpcReduction="10000"/>
          </a:bodyPr>
          <a:lstStyle/>
          <a:p>
            <a:pPr marL="0" indent="0">
              <a:buNone/>
            </a:pPr>
            <a:r>
              <a:rPr lang="en-GB" b="1" dirty="0"/>
              <a:t>Progress</a:t>
            </a:r>
          </a:p>
          <a:p>
            <a:pPr>
              <a:buFont typeface="Wingdings" panose="05000000000000000000" pitchFamily="2" charset="2"/>
              <a:buChar char="ü"/>
            </a:pPr>
            <a:r>
              <a:rPr lang="en-GB" dirty="0"/>
              <a:t>66% of system audit templates have been completed to identify where information can be accessed</a:t>
            </a:r>
          </a:p>
          <a:p>
            <a:pPr>
              <a:buFont typeface="Wingdings" panose="05000000000000000000" pitchFamily="2" charset="2"/>
              <a:buChar char="ü"/>
            </a:pPr>
            <a:r>
              <a:rPr lang="en-GB" dirty="0"/>
              <a:t>The Joint Strategic Needs Assessment was approved at the SEND Transformation Board </a:t>
            </a:r>
          </a:p>
          <a:p>
            <a:pPr>
              <a:buFont typeface="Wingdings" panose="05000000000000000000" pitchFamily="2" charset="2"/>
              <a:buChar char="ü"/>
            </a:pPr>
            <a:r>
              <a:rPr lang="en-GB" dirty="0"/>
              <a:t>Joint commissioning forum has been replaced by the new sub-group, led by Strategic Joint commissioning lead</a:t>
            </a:r>
          </a:p>
          <a:p>
            <a:pPr>
              <a:buFont typeface="Wingdings" panose="05000000000000000000" pitchFamily="2" charset="2"/>
              <a:buChar char="ü"/>
            </a:pPr>
            <a:endParaRPr lang="en-GB" b="1" dirty="0"/>
          </a:p>
        </p:txBody>
      </p:sp>
      <p:sp>
        <p:nvSpPr>
          <p:cNvPr id="4" name="Content Placeholder 3">
            <a:extLst>
              <a:ext uri="{FF2B5EF4-FFF2-40B4-BE49-F238E27FC236}">
                <a16:creationId xmlns:a16="http://schemas.microsoft.com/office/drawing/2014/main" id="{EED18EFE-64B6-39A7-3C45-4D363E796D2E}"/>
              </a:ext>
            </a:extLst>
          </p:cNvPr>
          <p:cNvSpPr>
            <a:spLocks noGrp="1"/>
          </p:cNvSpPr>
          <p:nvPr>
            <p:ph sz="half" idx="2"/>
          </p:nvPr>
        </p:nvSpPr>
        <p:spPr>
          <a:xfrm>
            <a:off x="6172200" y="1368572"/>
            <a:ext cx="5181600" cy="4808391"/>
          </a:xfrm>
        </p:spPr>
        <p:txBody>
          <a:bodyPr>
            <a:normAutofit lnSpcReduction="10000"/>
          </a:bodyPr>
          <a:lstStyle/>
          <a:p>
            <a:pPr marL="0" indent="0">
              <a:buNone/>
            </a:pPr>
            <a:r>
              <a:rPr lang="en-GB" b="1" dirty="0"/>
              <a:t>Next steps</a:t>
            </a:r>
          </a:p>
          <a:p>
            <a:pPr>
              <a:buFont typeface="Wingdings" panose="05000000000000000000" pitchFamily="2" charset="2"/>
              <a:buChar char="Ø"/>
            </a:pPr>
            <a:r>
              <a:rPr lang="en-GB" dirty="0"/>
              <a:t>A new data Dashboard to be presented at the next SEND Transformation Board – this will include different key performance indicators to measure progress</a:t>
            </a:r>
          </a:p>
          <a:p>
            <a:pPr>
              <a:buFont typeface="Wingdings" panose="05000000000000000000" pitchFamily="2" charset="2"/>
              <a:buChar char="Ø"/>
            </a:pPr>
            <a:r>
              <a:rPr lang="en-GB" dirty="0"/>
              <a:t>The data Dashboard will sit within performance framework to ensure key risks are highlighted at the right time</a:t>
            </a:r>
          </a:p>
          <a:p>
            <a:pPr>
              <a:buFont typeface="Wingdings" panose="05000000000000000000" pitchFamily="2" charset="2"/>
              <a:buChar char="Ø"/>
            </a:pPr>
            <a:endParaRPr lang="en-GB" dirty="0"/>
          </a:p>
        </p:txBody>
      </p:sp>
      <p:sp>
        <p:nvSpPr>
          <p:cNvPr id="5" name="Title 1">
            <a:extLst>
              <a:ext uri="{FF2B5EF4-FFF2-40B4-BE49-F238E27FC236}">
                <a16:creationId xmlns:a16="http://schemas.microsoft.com/office/drawing/2014/main" id="{5D27087F-F7FB-BAE7-80C1-241967439C97}"/>
              </a:ext>
            </a:extLst>
          </p:cNvPr>
          <p:cNvSpPr>
            <a:spLocks noGrp="1"/>
          </p:cNvSpPr>
          <p:nvPr>
            <p:ph type="title"/>
          </p:nvPr>
        </p:nvSpPr>
        <p:spPr>
          <a:xfrm>
            <a:off x="838200" y="365126"/>
            <a:ext cx="10515600" cy="894446"/>
          </a:xfrm>
          <a:solidFill>
            <a:schemeClr val="accent3">
              <a:lumMod val="40000"/>
              <a:lumOff val="60000"/>
            </a:schemeClr>
          </a:solidFill>
        </p:spPr>
        <p:txBody>
          <a:bodyPr>
            <a:normAutofit/>
          </a:bodyPr>
          <a:lstStyle/>
          <a:p>
            <a:r>
              <a:rPr lang="en-GB" sz="3600" b="1" dirty="0"/>
              <a:t>Workstream 1</a:t>
            </a:r>
            <a:r>
              <a:rPr lang="en-GB" sz="3600" dirty="0"/>
              <a:t>: Data analysis and joint commissioning</a:t>
            </a:r>
          </a:p>
        </p:txBody>
      </p:sp>
      <p:pic>
        <p:nvPicPr>
          <p:cNvPr id="6" name="Picture 5" descr="A picture containing text, businesscard&#10;&#10;Description automatically generated">
            <a:extLst>
              <a:ext uri="{FF2B5EF4-FFF2-40B4-BE49-F238E27FC236}">
                <a16:creationId xmlns:a16="http://schemas.microsoft.com/office/drawing/2014/main" id="{1855E3D0-5D7D-0878-DB1A-C13DEBE12DC9}"/>
              </a:ext>
            </a:extLst>
          </p:cNvPr>
          <p:cNvPicPr>
            <a:picLocks noChangeAspect="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963323" y="4737840"/>
            <a:ext cx="2228677" cy="2228677"/>
          </a:xfrm>
          <a:prstGeom prst="rect">
            <a:avLst/>
          </a:prstGeom>
        </p:spPr>
      </p:pic>
    </p:spTree>
    <p:extLst>
      <p:ext uri="{BB962C8B-B14F-4D97-AF65-F5344CB8AC3E}">
        <p14:creationId xmlns:p14="http://schemas.microsoft.com/office/powerpoint/2010/main" val="1682993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259DA2-0DC3-4639-855E-ACA1000909F0}"/>
              </a:ext>
            </a:extLst>
          </p:cNvPr>
          <p:cNvSpPr>
            <a:spLocks noGrp="1"/>
          </p:cNvSpPr>
          <p:nvPr>
            <p:ph sz="half" idx="1"/>
          </p:nvPr>
        </p:nvSpPr>
        <p:spPr>
          <a:xfrm>
            <a:off x="838200" y="1368572"/>
            <a:ext cx="5181600" cy="4808391"/>
          </a:xfrm>
        </p:spPr>
        <p:txBody>
          <a:bodyPr>
            <a:normAutofit/>
          </a:bodyPr>
          <a:lstStyle/>
          <a:p>
            <a:pPr marL="0" indent="0">
              <a:buNone/>
            </a:pPr>
            <a:r>
              <a:rPr lang="en-GB" b="1" dirty="0"/>
              <a:t>Progress</a:t>
            </a:r>
          </a:p>
          <a:p>
            <a:pPr>
              <a:buFont typeface="Wingdings" panose="05000000000000000000" pitchFamily="2" charset="2"/>
              <a:buChar char="ü"/>
            </a:pPr>
            <a:r>
              <a:rPr lang="en-GB" dirty="0"/>
              <a:t>A new quality monitoring framework for independent and non-maintained schools has been outlined.</a:t>
            </a:r>
          </a:p>
          <a:p>
            <a:pPr>
              <a:buFont typeface="Wingdings" panose="05000000000000000000" pitchFamily="2" charset="2"/>
              <a:buChar char="ü"/>
            </a:pPr>
            <a:r>
              <a:rPr lang="en-GB" dirty="0"/>
              <a:t>There has been some improvements in the timeliness of issuing Education Health and Care plans within 20 weeks. </a:t>
            </a:r>
          </a:p>
          <a:p>
            <a:pPr>
              <a:buFont typeface="Wingdings" panose="05000000000000000000" pitchFamily="2" charset="2"/>
              <a:buChar char="ü"/>
            </a:pPr>
            <a:endParaRPr lang="en-GB" dirty="0"/>
          </a:p>
          <a:p>
            <a:pPr>
              <a:buFont typeface="Wingdings" panose="05000000000000000000" pitchFamily="2" charset="2"/>
              <a:buChar char="ü"/>
            </a:pPr>
            <a:endParaRPr lang="en-GB" dirty="0"/>
          </a:p>
          <a:p>
            <a:pPr marL="0" indent="0">
              <a:buNone/>
            </a:pPr>
            <a:endParaRPr lang="en-GB" dirty="0"/>
          </a:p>
          <a:p>
            <a:pPr marL="0" indent="0">
              <a:buNone/>
            </a:pPr>
            <a:endParaRPr lang="en-GB" dirty="0"/>
          </a:p>
        </p:txBody>
      </p:sp>
      <p:sp>
        <p:nvSpPr>
          <p:cNvPr id="4" name="Content Placeholder 3">
            <a:extLst>
              <a:ext uri="{FF2B5EF4-FFF2-40B4-BE49-F238E27FC236}">
                <a16:creationId xmlns:a16="http://schemas.microsoft.com/office/drawing/2014/main" id="{EED18EFE-64B6-39A7-3C45-4D363E796D2E}"/>
              </a:ext>
            </a:extLst>
          </p:cNvPr>
          <p:cNvSpPr>
            <a:spLocks noGrp="1"/>
          </p:cNvSpPr>
          <p:nvPr>
            <p:ph sz="half" idx="2"/>
          </p:nvPr>
        </p:nvSpPr>
        <p:spPr>
          <a:xfrm>
            <a:off x="6172200" y="1368572"/>
            <a:ext cx="5181600" cy="4808391"/>
          </a:xfrm>
        </p:spPr>
        <p:txBody>
          <a:bodyPr>
            <a:normAutofit/>
          </a:bodyPr>
          <a:lstStyle/>
          <a:p>
            <a:pPr marL="0" indent="0">
              <a:buNone/>
            </a:pPr>
            <a:r>
              <a:rPr lang="en-GB" b="1" dirty="0"/>
              <a:t>Next steps</a:t>
            </a:r>
          </a:p>
          <a:p>
            <a:pPr>
              <a:buFont typeface="Wingdings" panose="05000000000000000000" pitchFamily="2" charset="2"/>
              <a:buChar char="Ø"/>
            </a:pPr>
            <a:r>
              <a:rPr lang="en-GB" dirty="0"/>
              <a:t>A new EHCP flow chart is in development and will be shared and published in July</a:t>
            </a:r>
          </a:p>
          <a:p>
            <a:pPr>
              <a:buFont typeface="Wingdings" panose="05000000000000000000" pitchFamily="2" charset="2"/>
              <a:buChar char="Ø"/>
            </a:pPr>
            <a:r>
              <a:rPr lang="en-GB" dirty="0"/>
              <a:t>New guidance documents for parents and carers are in their final stages and due to go live by end of July/early August subject to support from Parent Carer Participation Wirral. </a:t>
            </a:r>
          </a:p>
        </p:txBody>
      </p:sp>
      <p:sp>
        <p:nvSpPr>
          <p:cNvPr id="5" name="Title 1">
            <a:extLst>
              <a:ext uri="{FF2B5EF4-FFF2-40B4-BE49-F238E27FC236}">
                <a16:creationId xmlns:a16="http://schemas.microsoft.com/office/drawing/2014/main" id="{5D27087F-F7FB-BAE7-80C1-241967439C97}"/>
              </a:ext>
            </a:extLst>
          </p:cNvPr>
          <p:cNvSpPr>
            <a:spLocks noGrp="1"/>
          </p:cNvSpPr>
          <p:nvPr>
            <p:ph type="title"/>
          </p:nvPr>
        </p:nvSpPr>
        <p:spPr>
          <a:xfrm>
            <a:off x="838200" y="365126"/>
            <a:ext cx="10515600" cy="894446"/>
          </a:xfrm>
          <a:solidFill>
            <a:schemeClr val="accent4">
              <a:lumMod val="40000"/>
              <a:lumOff val="60000"/>
            </a:schemeClr>
          </a:solidFill>
        </p:spPr>
        <p:txBody>
          <a:bodyPr>
            <a:normAutofit/>
          </a:bodyPr>
          <a:lstStyle/>
          <a:p>
            <a:r>
              <a:rPr lang="en-GB" sz="3600" b="1" dirty="0"/>
              <a:t>Workstream 2</a:t>
            </a:r>
            <a:r>
              <a:rPr lang="en-GB" sz="3600" dirty="0"/>
              <a:t>: EHCPs and Annual reviews</a:t>
            </a:r>
          </a:p>
        </p:txBody>
      </p:sp>
      <p:sp>
        <p:nvSpPr>
          <p:cNvPr id="6" name="TextBox 5">
            <a:extLst>
              <a:ext uri="{FF2B5EF4-FFF2-40B4-BE49-F238E27FC236}">
                <a16:creationId xmlns:a16="http://schemas.microsoft.com/office/drawing/2014/main" id="{7BA69F56-8A34-39CE-5183-CCB25544AD48}"/>
              </a:ext>
            </a:extLst>
          </p:cNvPr>
          <p:cNvSpPr txBox="1"/>
          <p:nvPr/>
        </p:nvSpPr>
        <p:spPr>
          <a:xfrm>
            <a:off x="650630" y="5489428"/>
            <a:ext cx="9236493" cy="1384995"/>
          </a:xfrm>
          <a:prstGeom prst="rect">
            <a:avLst/>
          </a:prstGeom>
          <a:noFill/>
        </p:spPr>
        <p:txBody>
          <a:bodyPr wrap="square">
            <a:spAutoFit/>
          </a:bodyPr>
          <a:lstStyle/>
          <a:p>
            <a:pPr marL="0" indent="0">
              <a:buNone/>
            </a:pPr>
            <a:r>
              <a:rPr lang="en-GB" sz="2800" dirty="0"/>
              <a:t>Please note: Some actions within this workstream have been delayed in order to allow for meaningful co-production with parents and carers</a:t>
            </a:r>
          </a:p>
        </p:txBody>
      </p:sp>
      <p:pic>
        <p:nvPicPr>
          <p:cNvPr id="7" name="Picture 6" descr="A picture containing text, businesscard&#10;&#10;Description automatically generated">
            <a:extLst>
              <a:ext uri="{FF2B5EF4-FFF2-40B4-BE49-F238E27FC236}">
                <a16:creationId xmlns:a16="http://schemas.microsoft.com/office/drawing/2014/main" id="{0216C9D8-5E6B-9305-4E09-BEE6B5A6A19C}"/>
              </a:ext>
            </a:extLst>
          </p:cNvPr>
          <p:cNvPicPr>
            <a:picLocks noChangeAspect="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963323" y="4737840"/>
            <a:ext cx="2228677" cy="2228677"/>
          </a:xfrm>
          <a:prstGeom prst="rect">
            <a:avLst/>
          </a:prstGeom>
        </p:spPr>
      </p:pic>
    </p:spTree>
    <p:extLst>
      <p:ext uri="{BB962C8B-B14F-4D97-AF65-F5344CB8AC3E}">
        <p14:creationId xmlns:p14="http://schemas.microsoft.com/office/powerpoint/2010/main" val="3356963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259DA2-0DC3-4639-855E-ACA1000909F0}"/>
              </a:ext>
            </a:extLst>
          </p:cNvPr>
          <p:cNvSpPr>
            <a:spLocks noGrp="1"/>
          </p:cNvSpPr>
          <p:nvPr>
            <p:ph sz="half" idx="1"/>
          </p:nvPr>
        </p:nvSpPr>
        <p:spPr>
          <a:xfrm>
            <a:off x="838200" y="1368572"/>
            <a:ext cx="5181600" cy="4808391"/>
          </a:xfrm>
        </p:spPr>
        <p:txBody>
          <a:bodyPr>
            <a:normAutofit fontScale="92500" lnSpcReduction="10000"/>
          </a:bodyPr>
          <a:lstStyle/>
          <a:p>
            <a:pPr marL="0" indent="0">
              <a:buNone/>
            </a:pPr>
            <a:r>
              <a:rPr lang="en-GB" b="1" dirty="0"/>
              <a:t>Progress</a:t>
            </a:r>
          </a:p>
          <a:p>
            <a:pPr>
              <a:buFont typeface="Wingdings" panose="05000000000000000000" pitchFamily="2" charset="2"/>
              <a:buChar char="ü"/>
            </a:pPr>
            <a:r>
              <a:rPr lang="en-GB" dirty="0"/>
              <a:t>A co-production plan for the Wirral Statement of Action has been agreed setting out when collaboration and communication with parents and carers is essential</a:t>
            </a:r>
          </a:p>
          <a:p>
            <a:pPr>
              <a:buFont typeface="Wingdings" panose="05000000000000000000" pitchFamily="2" charset="2"/>
              <a:buChar char="ü"/>
            </a:pPr>
            <a:r>
              <a:rPr lang="en-GB" dirty="0"/>
              <a:t>More opportunities for face to face discussion with parents and carers have been made available </a:t>
            </a:r>
          </a:p>
          <a:p>
            <a:pPr>
              <a:buFont typeface="Wingdings" panose="05000000000000000000" pitchFamily="2" charset="2"/>
              <a:buChar char="ü"/>
            </a:pPr>
            <a:r>
              <a:rPr lang="en-GB" dirty="0"/>
              <a:t>Actions relating to co-production have been delayed due to ongoing discussions with the Department for Education </a:t>
            </a:r>
          </a:p>
          <a:p>
            <a:pPr>
              <a:buFont typeface="Wingdings" panose="05000000000000000000" pitchFamily="2" charset="2"/>
              <a:buChar char="Ø"/>
            </a:pPr>
            <a:endParaRPr lang="en-GB" dirty="0"/>
          </a:p>
          <a:p>
            <a:pPr marL="0" indent="0">
              <a:buNone/>
            </a:pPr>
            <a:endParaRPr lang="en-GB" b="1" dirty="0"/>
          </a:p>
        </p:txBody>
      </p:sp>
      <p:sp>
        <p:nvSpPr>
          <p:cNvPr id="4" name="Content Placeholder 3">
            <a:extLst>
              <a:ext uri="{FF2B5EF4-FFF2-40B4-BE49-F238E27FC236}">
                <a16:creationId xmlns:a16="http://schemas.microsoft.com/office/drawing/2014/main" id="{EED18EFE-64B6-39A7-3C45-4D363E796D2E}"/>
              </a:ext>
            </a:extLst>
          </p:cNvPr>
          <p:cNvSpPr>
            <a:spLocks noGrp="1"/>
          </p:cNvSpPr>
          <p:nvPr>
            <p:ph sz="half" idx="2"/>
          </p:nvPr>
        </p:nvSpPr>
        <p:spPr>
          <a:xfrm>
            <a:off x="6172200" y="1368572"/>
            <a:ext cx="5181600" cy="4808391"/>
          </a:xfrm>
        </p:spPr>
        <p:txBody>
          <a:bodyPr>
            <a:normAutofit fontScale="92500" lnSpcReduction="10000"/>
          </a:bodyPr>
          <a:lstStyle/>
          <a:p>
            <a:pPr marL="0" indent="0">
              <a:buNone/>
            </a:pPr>
            <a:r>
              <a:rPr lang="en-GB" b="1" dirty="0"/>
              <a:t>Next steps</a:t>
            </a:r>
          </a:p>
          <a:p>
            <a:pPr>
              <a:buFont typeface="Wingdings" panose="05000000000000000000" pitchFamily="2" charset="2"/>
              <a:buChar char="Ø"/>
            </a:pPr>
            <a:r>
              <a:rPr lang="en-GB" dirty="0"/>
              <a:t>Department for Education co-production events will be held in July to agree definition and pathways.</a:t>
            </a:r>
          </a:p>
          <a:p>
            <a:pPr>
              <a:buFont typeface="Wingdings" panose="05000000000000000000" pitchFamily="2" charset="2"/>
              <a:buChar char="Ø"/>
            </a:pPr>
            <a:r>
              <a:rPr lang="en-GB" dirty="0"/>
              <a:t>A communications policy is in draft with consultation to take place with staff teams before being presented to Children’s Senior Leadership Team for sign off. </a:t>
            </a:r>
          </a:p>
        </p:txBody>
      </p:sp>
      <p:sp>
        <p:nvSpPr>
          <p:cNvPr id="5" name="Title 1">
            <a:extLst>
              <a:ext uri="{FF2B5EF4-FFF2-40B4-BE49-F238E27FC236}">
                <a16:creationId xmlns:a16="http://schemas.microsoft.com/office/drawing/2014/main" id="{5D27087F-F7FB-BAE7-80C1-241967439C97}"/>
              </a:ext>
            </a:extLst>
          </p:cNvPr>
          <p:cNvSpPr>
            <a:spLocks noGrp="1"/>
          </p:cNvSpPr>
          <p:nvPr>
            <p:ph type="title"/>
          </p:nvPr>
        </p:nvSpPr>
        <p:spPr>
          <a:xfrm>
            <a:off x="838199" y="365126"/>
            <a:ext cx="10861431" cy="894446"/>
          </a:xfrm>
          <a:solidFill>
            <a:schemeClr val="accent2">
              <a:lumMod val="40000"/>
              <a:lumOff val="60000"/>
            </a:schemeClr>
          </a:solidFill>
        </p:spPr>
        <p:txBody>
          <a:bodyPr>
            <a:noAutofit/>
          </a:bodyPr>
          <a:lstStyle/>
          <a:p>
            <a:r>
              <a:rPr lang="en-GB" sz="3200" b="1" dirty="0"/>
              <a:t>Workstream 3</a:t>
            </a:r>
            <a:r>
              <a:rPr lang="en-GB" sz="3200" dirty="0"/>
              <a:t>: Co-production, relationships and communication</a:t>
            </a:r>
          </a:p>
        </p:txBody>
      </p:sp>
      <p:pic>
        <p:nvPicPr>
          <p:cNvPr id="6" name="Picture 5" descr="A picture containing text, businesscard&#10;&#10;Description automatically generated">
            <a:extLst>
              <a:ext uri="{FF2B5EF4-FFF2-40B4-BE49-F238E27FC236}">
                <a16:creationId xmlns:a16="http://schemas.microsoft.com/office/drawing/2014/main" id="{31B91FD0-B173-0DFE-FF4B-D4758FE1174A}"/>
              </a:ext>
            </a:extLst>
          </p:cNvPr>
          <p:cNvPicPr>
            <a:picLocks noChangeAspect="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963323" y="4737840"/>
            <a:ext cx="2228677" cy="2228677"/>
          </a:xfrm>
          <a:prstGeom prst="rect">
            <a:avLst/>
          </a:prstGeom>
        </p:spPr>
      </p:pic>
    </p:spTree>
    <p:extLst>
      <p:ext uri="{BB962C8B-B14F-4D97-AF65-F5344CB8AC3E}">
        <p14:creationId xmlns:p14="http://schemas.microsoft.com/office/powerpoint/2010/main" val="3599914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7749</TotalTime>
  <Words>1404</Words>
  <Application>Microsoft Office PowerPoint</Application>
  <PresentationFormat>Widescreen</PresentationFormat>
  <Paragraphs>101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Update on Wirral Statement of Action for SEND</vt:lpstr>
      <vt:lpstr>About the local area SEND inspection.</vt:lpstr>
      <vt:lpstr>What is the Wirral Statement of Action?</vt:lpstr>
      <vt:lpstr>What is the Wirral Statement of Action?</vt:lpstr>
      <vt:lpstr>PowerPoint Presentation</vt:lpstr>
      <vt:lpstr>Elizabeth Hartley, Deputy Director</vt:lpstr>
      <vt:lpstr>Workstream 1: Data analysis and joint commissioning</vt:lpstr>
      <vt:lpstr>Workstream 2: EHCPs and Annual reviews</vt:lpstr>
      <vt:lpstr>Workstream 3: Co-production, relationships and communication</vt:lpstr>
      <vt:lpstr>Workstream 4: Inclusive practices</vt:lpstr>
      <vt:lpstr>Workstream 5: Local provision and strategic oversight</vt:lpstr>
      <vt:lpstr>Workstream 6: Local offer</vt:lpstr>
      <vt:lpstr>What is Parent Carer Participation Wirral saying? (the Parent/Carer Forum)</vt:lpstr>
      <vt:lpstr>Your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Wirral Statement of Action for SEND</dc:title>
  <dc:creator>Myers, Hannah</dc:creator>
  <cp:lastModifiedBy>Myers, Hannah</cp:lastModifiedBy>
  <cp:revision>9</cp:revision>
  <dcterms:created xsi:type="dcterms:W3CDTF">2022-04-28T14:22:41Z</dcterms:created>
  <dcterms:modified xsi:type="dcterms:W3CDTF">2022-07-07T15:52:46Z</dcterms:modified>
</cp:coreProperties>
</file>