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1" r:id="rId7"/>
    <p:sldId id="269" r:id="rId8"/>
    <p:sldId id="271" r:id="rId9"/>
    <p:sldId id="272" r:id="rId10"/>
    <p:sldId id="273" r:id="rId11"/>
    <p:sldId id="274" r:id="rId12"/>
    <p:sldId id="275" r:id="rId13"/>
    <p:sldId id="262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3597-8BFB-4FF7-8F77-F3CB1D49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F62B6-CA6E-4DF7-A145-FCB4C3289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F8325-90F9-496F-BBDA-7B563573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B2300-C505-4479-B425-40589A0A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69AF5-800E-4A8B-941C-00041A39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0292-BEB2-422D-B5B1-AA78D6AC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3E249-DFDA-4B2D-B46B-B90CEE397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015CF-920A-4001-8460-7D852BF6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2EA55-8020-438C-AF69-CE551429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86B8-7774-4D00-ABE8-E07C1D7C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4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0D08F-73B7-4D2C-B951-8044FFFD5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4D1B3-E5C7-4E55-B6EC-D492A350D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28912-6D5C-475C-8AE5-E9732E8C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85A9-66F7-4A21-991E-7013D475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4B86F-B855-4DE5-A4E6-F8F4EF71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3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3AE2-C03D-432B-A880-1F405144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4077E-8192-430D-84DA-855C8FAA8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B02B-AECC-4380-B356-60CA0817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D6E09-E662-463A-8FE7-F911D64B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57E5-4A57-43F5-89E3-D5E7FEE4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68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4EA1-4695-4FB5-A4AF-6A802AFD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031AA-1EF8-467A-8161-99B80703D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D6DA-02B7-4051-9F38-BCA2DCDB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0CF2-652D-4C49-BB6B-25C87706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509D-1B18-4027-AC5E-3DBEDE5E1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3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B292-CB10-4B77-B909-1A313F80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49B00-0D4F-4AA2-AE4F-AB89F34D4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F6257-0327-4A06-833F-7D8AEEE40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0A312-742B-4143-AF4D-AAEE992C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488FA-845B-465A-9DA5-D71CBAC0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B373F-BF0D-4AB6-8E46-24ADB705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4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3004-54DF-4CE5-BAFD-D0F2D885A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BCBCF-5EA0-4806-B031-117D02416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1FE4A-4792-48DF-95B5-54AD10C0C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95977-295D-4DE0-B60B-BB940718E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37B14-B44F-4442-A17F-8A0245043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265F1-5217-4320-99D6-36D0DDD6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D744C-AE66-4065-8115-31539159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A3501-C314-4BB0-9D7A-361BDB73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8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A6B5-B136-40B8-BF44-EE6D63D6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2B373-0E12-4E62-B2A8-130B9C9D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92FA7-B901-47CF-88B1-CEE4CA2D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56A01-38EC-4EDE-A903-22CF6BFB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48A78-8AE8-4C24-BBBD-C2078CAA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634B2-18EE-45A2-8D76-380C51FC9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D8ABB-EA31-46E9-9380-C1F3BBBF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4D76-92F9-4BFA-B74D-CC220C4EE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4F72-1393-4E08-AF52-81D8AB9F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2EDC8-EC19-49F3-BE18-21810DA2B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93FBB-C6BF-41D3-910C-566D6080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C9348-1F32-4D37-A460-BAA65EAA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A5C63-F50E-4BB6-B95F-D33CBAD0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B037-66F7-42EE-BF56-4DEFCC94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9E62F-C2CF-488C-BA32-077A401EE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A5BC3-1738-44FC-82C7-48BAD31D4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1950F-B75C-4394-AA2C-667E1034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992E3-6BA4-448F-BBEB-D3A55476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0172C-7062-4C96-94C7-AFF4620B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9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7026F-B2B5-40A6-88A8-6AB7FEDE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B32B2-7641-477A-B68B-2F4641D2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29DBE-D666-43A7-BD56-FAF17201A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91D-2A1C-4545-9A26-C44F0EE3BD51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73045-C624-4848-BC36-945AF891F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1E0D9-3D41-42F8-802F-452C41B94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A7B9-72D9-4150-A37A-785CE71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25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freesvg.org/happy-family-vector-clip-art" TargetMode="External"/><Relationship Id="rId7" Type="http://schemas.openxmlformats.org/officeDocument/2006/relationships/hyperlink" Target="https://pixabay.com/en/classroom-cooperative-learning-129777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todossomosigualeseducacionespecial.blogspot.com/2016/04/que-es-la-educacion-especial-la.html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update-not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C20F-6EB8-4AEC-B199-B1C2512AD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498" y="115166"/>
            <a:ext cx="9144000" cy="2387600"/>
          </a:xfrm>
        </p:spPr>
        <p:txBody>
          <a:bodyPr/>
          <a:lstStyle/>
          <a:p>
            <a:r>
              <a:rPr lang="en-GB" dirty="0"/>
              <a:t>Update on Wirral Statement of Action for SEND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3CBE9-D76A-4E50-93CA-FB4473AEB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498" y="3023616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For:</a:t>
            </a:r>
          </a:p>
          <a:p>
            <a:r>
              <a:rPr lang="en-GB" sz="2800" dirty="0"/>
              <a:t>Parents and carers</a:t>
            </a:r>
          </a:p>
          <a:p>
            <a:r>
              <a:rPr lang="en-GB" sz="2800" dirty="0"/>
              <a:t>Children and young people </a:t>
            </a:r>
          </a:p>
          <a:p>
            <a:r>
              <a:rPr lang="en-GB" sz="2800" dirty="0"/>
              <a:t>Stakeholders, partners, employees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871ACCD-C35C-4E9A-BB24-A14BF958FC7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828" y="1606126"/>
            <a:ext cx="3820886" cy="3820886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ABC8F23-D20C-42A0-A1AC-89F33F26811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24665" y="5427012"/>
            <a:ext cx="5816213" cy="1390604"/>
          </a:xfrm>
          <a:prstGeom prst="rect">
            <a:avLst/>
          </a:prstGeom>
        </p:spPr>
      </p:pic>
      <p:pic>
        <p:nvPicPr>
          <p:cNvPr id="10" name="Picture 9" descr="A group of people looking at a computer&#10;&#10;Description automatically generated with low confidence">
            <a:extLst>
              <a:ext uri="{FF2B5EF4-FFF2-40B4-BE49-F238E27FC236}">
                <a16:creationId xmlns:a16="http://schemas.microsoft.com/office/drawing/2014/main" id="{4E91ED3A-10B2-4A47-AA98-40E15784B6DD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598295" y="2502766"/>
            <a:ext cx="2984105" cy="2225645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B705D7CB-BA96-7AF6-5F49-FD2ED6E67A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83" y="5814638"/>
            <a:ext cx="5734050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23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new early intervention team has been established to support universal offer in schools and to help with early support for children and young people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Engagement has taken place with headteachers and SENCOs to better understand training needs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Develop training plan for local area to support school staff and SENCO’s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Collate feedback from professionals who have reviewed school practice to identify areas of strength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600" b="1" dirty="0"/>
              <a:t>Workstream 4</a:t>
            </a:r>
            <a:r>
              <a:rPr lang="en-GB" sz="3600" dirty="0"/>
              <a:t>: Inclusive practices</a:t>
            </a:r>
          </a:p>
        </p:txBody>
      </p:sp>
    </p:spTree>
    <p:extLst>
      <p:ext uri="{BB962C8B-B14F-4D97-AF65-F5344CB8AC3E}">
        <p14:creationId xmlns:p14="http://schemas.microsoft.com/office/powerpoint/2010/main" val="32994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An internal review has commenced to understand detailed information about 20 complaints and why they have been made.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Four new inclusion bases have been commissioned – these will have performance indicators and be monitored to ensure quality practice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Match the health services data with existing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Set up a tribunal sub-group to review outcomes of complaints and tribunals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3600" b="1" dirty="0"/>
              <a:t>Workstream 5</a:t>
            </a:r>
            <a:r>
              <a:rPr lang="en-GB" sz="3600" dirty="0"/>
              <a:t>: Local provision and strategic oversight</a:t>
            </a:r>
          </a:p>
        </p:txBody>
      </p:sp>
    </p:spTree>
    <p:extLst>
      <p:ext uri="{BB962C8B-B14F-4D97-AF65-F5344CB8AC3E}">
        <p14:creationId xmlns:p14="http://schemas.microsoft.com/office/powerpoint/2010/main" val="207982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Research of other local offer sites has commenced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Members for working group identified and meeting arranged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Secure agreement from key people to inform new local offer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Confirm finance and commissioning arrangements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Identify Named officer for content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600" b="1" dirty="0"/>
              <a:t>Workstream 6</a:t>
            </a:r>
            <a:r>
              <a:rPr lang="en-GB" sz="3600" dirty="0"/>
              <a:t>: Local offer</a:t>
            </a:r>
          </a:p>
        </p:txBody>
      </p:sp>
    </p:spTree>
    <p:extLst>
      <p:ext uri="{BB962C8B-B14F-4D97-AF65-F5344CB8AC3E}">
        <p14:creationId xmlns:p14="http://schemas.microsoft.com/office/powerpoint/2010/main" val="202937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/>
              <a:t>What is Parent Carer Participation Wirral saying?</a:t>
            </a:r>
            <a:br>
              <a:rPr lang="en-GB" b="1" dirty="0"/>
            </a:br>
            <a:r>
              <a:rPr lang="en-GB" sz="2800" b="1" dirty="0"/>
              <a:t>(the Parent/Carer Forum)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83521D-D53E-46B3-91A3-6925D46AC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2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“PCPW understand for parent, carers, young people and children that nothing seems to have changed or improved since the inspection and we know there is a lot of frustration in the local SEND community regarding this.</a:t>
            </a:r>
          </a:p>
          <a:p>
            <a:pPr marL="0" indent="0"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PCPW are aware and involved in significant work being undertaken by the Local Area.</a:t>
            </a:r>
          </a:p>
          <a:p>
            <a:pPr marL="0" indent="0"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 hopeful that everyone will start to see changes soon.  PCPW are working hard to ensure that the Parent Carer voice is heard, listened to and acted upon.”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PCPW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73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718" y="328791"/>
            <a:ext cx="4444832" cy="132556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Your feedback…</a:t>
            </a:r>
          </a:p>
        </p:txBody>
      </p:sp>
      <p:pic>
        <p:nvPicPr>
          <p:cNvPr id="4" name="Content Placeholder 3" descr="Thumbs up sign with solid fill">
            <a:extLst>
              <a:ext uri="{FF2B5EF4-FFF2-40B4-BE49-F238E27FC236}">
                <a16:creationId xmlns:a16="http://schemas.microsoft.com/office/drawing/2014/main" id="{4C90B0E6-8AE1-B02D-3B84-8EBD35C2E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3435" y="2299460"/>
            <a:ext cx="2847471" cy="2847471"/>
          </a:xfrm>
        </p:spPr>
      </p:pic>
      <p:pic>
        <p:nvPicPr>
          <p:cNvPr id="7" name="Graphic 6" descr="Thumbs Down with solid fill">
            <a:extLst>
              <a:ext uri="{FF2B5EF4-FFF2-40B4-BE49-F238E27FC236}">
                <a16:creationId xmlns:a16="http://schemas.microsoft.com/office/drawing/2014/main" id="{3716CAF1-7AD4-2838-D7F9-56697A464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2140" y="2743928"/>
            <a:ext cx="3195180" cy="31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2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2986" cy="13255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About the local area SEND inspection.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CA3E-CA6C-484E-8049-C878E860B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7334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September 21, the local area, which includes the council, schools and health services was inspected by Ofsted and the Care Quality Commission (CQC).</a:t>
            </a:r>
          </a:p>
          <a:p>
            <a:endParaRPr lang="en-GB" dirty="0"/>
          </a:p>
          <a:p>
            <a:r>
              <a:rPr lang="en-GB" dirty="0"/>
              <a:t>The inspection looked at services and support for children and young people with SEND.</a:t>
            </a:r>
          </a:p>
          <a:p>
            <a:endParaRPr lang="en-GB" dirty="0"/>
          </a:p>
          <a:p>
            <a:r>
              <a:rPr lang="en-GB" dirty="0"/>
              <a:t>After the inspection, Wirral local area was asked to produce a </a:t>
            </a:r>
            <a:r>
              <a:rPr lang="en-GB" b="1" dirty="0"/>
              <a:t>‘Written Statement of Action’</a:t>
            </a:r>
            <a:r>
              <a:rPr lang="en-GB" dirty="0"/>
              <a:t> to address the problems that had been identified during the inspection. 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5C5D3A-F67A-3EB6-E4AE-2A9FFE050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540" y="1690688"/>
            <a:ext cx="3199646" cy="454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4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6" y="365125"/>
            <a:ext cx="10766404" cy="13255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 is the Wirral Statement of 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CA3E-CA6C-484E-8049-C878E860B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1" y="1825625"/>
            <a:ext cx="8309609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Wirral Statement of Action is an action plan which sets out the local areas plan to make changes and improve.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includes ways in which it can demonstrate that progress has been made. For example, a higher number of Education, Health and Care Plans being completed within 20 weeks. </a:t>
            </a:r>
          </a:p>
          <a:p>
            <a:endParaRPr lang="en-GB" dirty="0"/>
          </a:p>
          <a:p>
            <a:r>
              <a:rPr lang="en-GB" dirty="0"/>
              <a:t>Wirral’s Statement of Action has been developed from several workshops which included key council officers, education, health and parent/carer and young people representatives. </a:t>
            </a:r>
          </a:p>
          <a:p>
            <a:endParaRPr lang="en-GB" dirty="0"/>
          </a:p>
          <a:p>
            <a:r>
              <a:rPr lang="en-GB" dirty="0"/>
              <a:t>On 29 March it was approved by Ofsted on behalf of Ofsted and CQC.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738791A5-1879-1830-8F2F-C300E9E333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11" b="-1899"/>
          <a:stretch/>
        </p:blipFill>
        <p:spPr bwMode="auto">
          <a:xfrm>
            <a:off x="8865870" y="3640280"/>
            <a:ext cx="2487930" cy="873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C870C4E0-C902-01D5-8202-D9A5F1EF47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60" r="21262" b="-5572"/>
          <a:stretch/>
        </p:blipFill>
        <p:spPr bwMode="auto">
          <a:xfrm>
            <a:off x="9300210" y="4513594"/>
            <a:ext cx="2103120" cy="90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6ABE9BDA-F6BC-C8F2-BBE6-978F39CF1B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07" r="-433" b="-5572"/>
          <a:stretch/>
        </p:blipFill>
        <p:spPr bwMode="auto">
          <a:xfrm>
            <a:off x="9300210" y="5424345"/>
            <a:ext cx="1280159" cy="905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D31328-A625-78B2-EBCB-82630288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060" y="2109451"/>
            <a:ext cx="3256797" cy="139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4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736"/>
            <a:ext cx="10515600" cy="13255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What’s happened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CA3E-CA6C-484E-8049-C878E860B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SEND Transformation Board has been set up with directors from the council and CCG, parents and carers and workstream leads.</a:t>
            </a:r>
          </a:p>
          <a:p>
            <a:endParaRPr lang="en-GB" dirty="0"/>
          </a:p>
          <a:p>
            <a:r>
              <a:rPr lang="en-GB" dirty="0"/>
              <a:t>Each workstream lead has set up a sub-group or outlined a plan for how they will deliver the actions within their workstream</a:t>
            </a:r>
          </a:p>
          <a:p>
            <a:endParaRPr lang="en-GB" dirty="0"/>
          </a:p>
          <a:p>
            <a:r>
              <a:rPr lang="en-GB" dirty="0"/>
              <a:t>A communication plan is in development to make sure that parents and carers, young people and employees are updated and informed of progress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09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rrow: Left-Right 31">
            <a:extLst>
              <a:ext uri="{FF2B5EF4-FFF2-40B4-BE49-F238E27FC236}">
                <a16:creationId xmlns:a16="http://schemas.microsoft.com/office/drawing/2014/main" id="{237F47E6-5610-AB09-C6FB-817F037D6CA4}"/>
              </a:ext>
            </a:extLst>
          </p:cNvPr>
          <p:cNvSpPr/>
          <p:nvPr/>
        </p:nvSpPr>
        <p:spPr>
          <a:xfrm>
            <a:off x="2967258" y="5892126"/>
            <a:ext cx="7390410" cy="386797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B28069C-7D13-A6CF-9353-D86DEE68197A}"/>
              </a:ext>
            </a:extLst>
          </p:cNvPr>
          <p:cNvSpPr/>
          <p:nvPr/>
        </p:nvSpPr>
        <p:spPr>
          <a:xfrm>
            <a:off x="6764778" y="5204122"/>
            <a:ext cx="1673375" cy="155354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Sub-group has been established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DC52793-AEE3-0E2C-5665-04D75A95FBC8}"/>
              </a:ext>
            </a:extLst>
          </p:cNvPr>
          <p:cNvSpPr/>
          <p:nvPr/>
        </p:nvSpPr>
        <p:spPr>
          <a:xfrm>
            <a:off x="8561223" y="5204121"/>
            <a:ext cx="1673375" cy="155354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Will be delivered through existing sub-groups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4326210-7045-8B4C-7BA7-F3B87EABF3E5}"/>
              </a:ext>
            </a:extLst>
          </p:cNvPr>
          <p:cNvSpPr/>
          <p:nvPr/>
        </p:nvSpPr>
        <p:spPr>
          <a:xfrm>
            <a:off x="4995226" y="5204123"/>
            <a:ext cx="1673375" cy="15535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will cut across all workstreams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294B78C-E7D4-A99A-03B7-D181633E65B8}"/>
              </a:ext>
            </a:extLst>
          </p:cNvPr>
          <p:cNvSpPr/>
          <p:nvPr/>
        </p:nvSpPr>
        <p:spPr>
          <a:xfrm>
            <a:off x="1398055" y="5204123"/>
            <a:ext cx="1673375" cy="15697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Two sub-groups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Joint commissioning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Data analysis</a:t>
            </a:r>
          </a:p>
          <a:p>
            <a:pPr algn="ctr"/>
            <a:endParaRPr lang="en-GB" sz="1400" b="1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ECE8391-B471-F549-A73B-DFDCFDA0C30B}"/>
              </a:ext>
            </a:extLst>
          </p:cNvPr>
          <p:cNvSpPr/>
          <p:nvPr/>
        </p:nvSpPr>
        <p:spPr>
          <a:xfrm>
            <a:off x="3170143" y="5220293"/>
            <a:ext cx="1673375" cy="15535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Sub-group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C8F3F7D-BFC2-4B3E-DD93-1BACEECAB886}"/>
              </a:ext>
            </a:extLst>
          </p:cNvPr>
          <p:cNvSpPr/>
          <p:nvPr/>
        </p:nvSpPr>
        <p:spPr>
          <a:xfrm>
            <a:off x="1496768" y="1513803"/>
            <a:ext cx="1673375" cy="15535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1</a:t>
            </a:r>
          </a:p>
          <a:p>
            <a:pPr algn="ctr"/>
            <a:r>
              <a:rPr lang="en-GB" sz="1600" dirty="0">
                <a:effectLst/>
                <a:ea typeface="Times New Roman" panose="02020603050405020304" pitchFamily="18" charset="0"/>
              </a:rPr>
              <a:t>Data Analysis &amp; Joint Commissioning </a:t>
            </a:r>
            <a:endParaRPr lang="en-GB" sz="14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799EE92-2DD5-02D2-CCC7-32712A996392}"/>
              </a:ext>
            </a:extLst>
          </p:cNvPr>
          <p:cNvSpPr/>
          <p:nvPr/>
        </p:nvSpPr>
        <p:spPr>
          <a:xfrm>
            <a:off x="3249995" y="1505131"/>
            <a:ext cx="1673375" cy="15535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2</a:t>
            </a:r>
          </a:p>
          <a:p>
            <a:pPr algn="ctr"/>
            <a:r>
              <a:rPr lang="en-GB" sz="1600" dirty="0"/>
              <a:t>EHCP’s and Annual reviews</a:t>
            </a:r>
          </a:p>
          <a:p>
            <a:pPr algn="ctr"/>
            <a:endParaRPr lang="en-GB" sz="16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406667-E123-170B-CFBF-0B313115E34C}"/>
              </a:ext>
            </a:extLst>
          </p:cNvPr>
          <p:cNvSpPr/>
          <p:nvPr/>
        </p:nvSpPr>
        <p:spPr>
          <a:xfrm>
            <a:off x="5039443" y="1513804"/>
            <a:ext cx="1673375" cy="15535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3</a:t>
            </a:r>
          </a:p>
          <a:p>
            <a:pPr algn="ctr"/>
            <a:r>
              <a:rPr lang="en-GB" sz="1600" dirty="0"/>
              <a:t>Co-production, relationships, communication</a:t>
            </a:r>
          </a:p>
          <a:p>
            <a:pPr algn="ctr"/>
            <a:endParaRPr lang="en-GB" sz="16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EB263C-D11B-639B-E5B1-A1526E0BCEB0}"/>
              </a:ext>
            </a:extLst>
          </p:cNvPr>
          <p:cNvSpPr/>
          <p:nvPr/>
        </p:nvSpPr>
        <p:spPr>
          <a:xfrm>
            <a:off x="6800334" y="1513804"/>
            <a:ext cx="1673375" cy="155354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4</a:t>
            </a:r>
          </a:p>
          <a:p>
            <a:pPr algn="ctr"/>
            <a:r>
              <a:rPr lang="en-GB" sz="1600" dirty="0"/>
              <a:t>Inclusive Practices</a:t>
            </a:r>
          </a:p>
          <a:p>
            <a:pPr algn="ctr"/>
            <a:endParaRPr lang="en-GB" sz="16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F544504-599D-19E1-7CFE-DE29D5087F6A}"/>
              </a:ext>
            </a:extLst>
          </p:cNvPr>
          <p:cNvSpPr/>
          <p:nvPr/>
        </p:nvSpPr>
        <p:spPr>
          <a:xfrm>
            <a:off x="8561225" y="1513804"/>
            <a:ext cx="1673375" cy="15535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5</a:t>
            </a:r>
          </a:p>
          <a:p>
            <a:pPr algn="ctr"/>
            <a:r>
              <a:rPr lang="en-GB" sz="1600" dirty="0"/>
              <a:t>Local provision and strategic oversight</a:t>
            </a:r>
          </a:p>
          <a:p>
            <a:pPr algn="ctr"/>
            <a:endParaRPr lang="en-GB" sz="16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6D3B1F-0ABA-115C-EE76-ACAEEA685523}"/>
              </a:ext>
            </a:extLst>
          </p:cNvPr>
          <p:cNvSpPr/>
          <p:nvPr/>
        </p:nvSpPr>
        <p:spPr>
          <a:xfrm>
            <a:off x="10322116" y="1505131"/>
            <a:ext cx="1673375" cy="15535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Workstream 6</a:t>
            </a:r>
          </a:p>
          <a:p>
            <a:pPr algn="ctr"/>
            <a:r>
              <a:rPr lang="en-GB" sz="1600" dirty="0"/>
              <a:t>Local Offer</a:t>
            </a:r>
          </a:p>
          <a:p>
            <a:pPr algn="ctr"/>
            <a:endParaRPr lang="en-GB" sz="16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D4DE964-8A52-DDED-5A2B-E63AE55F795E}"/>
              </a:ext>
            </a:extLst>
          </p:cNvPr>
          <p:cNvSpPr/>
          <p:nvPr/>
        </p:nvSpPr>
        <p:spPr>
          <a:xfrm>
            <a:off x="1935199" y="3049800"/>
            <a:ext cx="599089" cy="228450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73C6D9B-F1F3-12BF-2E43-3709923829EC}"/>
              </a:ext>
            </a:extLst>
          </p:cNvPr>
          <p:cNvSpPr/>
          <p:nvPr/>
        </p:nvSpPr>
        <p:spPr>
          <a:xfrm>
            <a:off x="3725192" y="3058672"/>
            <a:ext cx="599089" cy="222789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34FAC83E-2805-DEF6-3D3A-E6B166A78B36}"/>
              </a:ext>
            </a:extLst>
          </p:cNvPr>
          <p:cNvSpPr/>
          <p:nvPr/>
        </p:nvSpPr>
        <p:spPr>
          <a:xfrm>
            <a:off x="5532369" y="3059998"/>
            <a:ext cx="599089" cy="22265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7EC40666-8F70-D65B-9843-385BB0D288F6}"/>
              </a:ext>
            </a:extLst>
          </p:cNvPr>
          <p:cNvSpPr/>
          <p:nvPr/>
        </p:nvSpPr>
        <p:spPr>
          <a:xfrm>
            <a:off x="7315368" y="3058671"/>
            <a:ext cx="599089" cy="222656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0EB9450-38B3-AC0C-B8EA-EBF5226453FF}"/>
              </a:ext>
            </a:extLst>
          </p:cNvPr>
          <p:cNvSpPr/>
          <p:nvPr/>
        </p:nvSpPr>
        <p:spPr>
          <a:xfrm>
            <a:off x="9098367" y="3058672"/>
            <a:ext cx="599089" cy="222656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F688011-4754-85B3-8D46-17C0420D2A27}"/>
              </a:ext>
            </a:extLst>
          </p:cNvPr>
          <p:cNvSpPr/>
          <p:nvPr/>
        </p:nvSpPr>
        <p:spPr>
          <a:xfrm>
            <a:off x="10881366" y="3049799"/>
            <a:ext cx="599089" cy="222656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36A0C14-BE10-7181-F27B-1365FE1B1099}"/>
              </a:ext>
            </a:extLst>
          </p:cNvPr>
          <p:cNvSpPr/>
          <p:nvPr/>
        </p:nvSpPr>
        <p:spPr>
          <a:xfrm>
            <a:off x="0" y="1480089"/>
            <a:ext cx="1290556" cy="156971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How will we deliver the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D6CA22-C0E3-798E-36D8-4D48136C0701}"/>
              </a:ext>
            </a:extLst>
          </p:cNvPr>
          <p:cNvSpPr/>
          <p:nvPr/>
        </p:nvSpPr>
        <p:spPr>
          <a:xfrm>
            <a:off x="0" y="3307702"/>
            <a:ext cx="1290556" cy="156971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Who is leading on this?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81B5C14-AD16-93CD-A6D4-ECB1369D8B49}"/>
              </a:ext>
            </a:extLst>
          </p:cNvPr>
          <p:cNvSpPr/>
          <p:nvPr/>
        </p:nvSpPr>
        <p:spPr>
          <a:xfrm>
            <a:off x="1420259" y="3516202"/>
            <a:ext cx="1673375" cy="136121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ea typeface="Times New Roman" panose="02020603050405020304" pitchFamily="18" charset="0"/>
              </a:rPr>
              <a:t>Jason Oxley</a:t>
            </a:r>
            <a:r>
              <a:rPr lang="en-GB" sz="1200" dirty="0">
                <a:effectLst/>
                <a:ea typeface="Times New Roman" panose="02020603050405020304" pitchFamily="18" charset="0"/>
              </a:rPr>
              <a:t>, Assistant Director,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ea typeface="Times New Roman" panose="02020603050405020304" pitchFamily="18" charset="0"/>
              </a:rPr>
              <a:t>Care and Health and Commissioning for People, Wirral Council</a:t>
            </a:r>
            <a:endParaRPr lang="en-GB" sz="105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5E42B14-B53C-5802-A9FF-C5F6ECFF3826}"/>
              </a:ext>
            </a:extLst>
          </p:cNvPr>
          <p:cNvSpPr/>
          <p:nvPr/>
        </p:nvSpPr>
        <p:spPr>
          <a:xfrm>
            <a:off x="0" y="5204123"/>
            <a:ext cx="1290556" cy="156971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What arrangements have been put in place?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F6DE7AB-668D-4D91-C32A-DCA5B4AA3646}"/>
              </a:ext>
            </a:extLst>
          </p:cNvPr>
          <p:cNvSpPr/>
          <p:nvPr/>
        </p:nvSpPr>
        <p:spPr>
          <a:xfrm>
            <a:off x="3249995" y="3542616"/>
            <a:ext cx="1673375" cy="13558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Carly Brown,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Assistant Director, Strategy and Partnerships (People), Wirral Council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74D2BA0-93C2-20F5-CBB6-25C8C7C2CF4B}"/>
              </a:ext>
            </a:extLst>
          </p:cNvPr>
          <p:cNvSpPr/>
          <p:nvPr/>
        </p:nvSpPr>
        <p:spPr>
          <a:xfrm>
            <a:off x="5050038" y="3542616"/>
            <a:ext cx="1673375" cy="13558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Elizabeth Hartley,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Assistant Director Early Help and Prevention, Wirral Council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5175D7E-9A85-A86A-DCA0-F0A1E095BC50}"/>
              </a:ext>
            </a:extLst>
          </p:cNvPr>
          <p:cNvSpPr/>
          <p:nvPr/>
        </p:nvSpPr>
        <p:spPr>
          <a:xfrm>
            <a:off x="6833037" y="3514139"/>
            <a:ext cx="1673375" cy="13558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James Backhouse,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Assistant Director Education, Wirral Council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87B5BDE-AE40-BC0C-0248-4D06189E3874}"/>
              </a:ext>
            </a:extLst>
          </p:cNvPr>
          <p:cNvSpPr/>
          <p:nvPr/>
        </p:nvSpPr>
        <p:spPr>
          <a:xfrm>
            <a:off x="8583426" y="3494041"/>
            <a:ext cx="1673375" cy="135582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Richard Crockford,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Deputy Director Patient Safety and Quality, Wirral CCG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56C36E0-007D-5FA2-452F-91AD14C14420}"/>
              </a:ext>
            </a:extLst>
          </p:cNvPr>
          <p:cNvSpPr/>
          <p:nvPr/>
        </p:nvSpPr>
        <p:spPr>
          <a:xfrm>
            <a:off x="10322114" y="3494040"/>
            <a:ext cx="1673375" cy="135582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Mike Chandler,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Assistant Director for Communication, Wirral CCG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152A430-5BE7-5CD5-B5E0-B4F802AC2DA4}"/>
              </a:ext>
            </a:extLst>
          </p:cNvPr>
          <p:cNvSpPr/>
          <p:nvPr/>
        </p:nvSpPr>
        <p:spPr>
          <a:xfrm>
            <a:off x="10357668" y="5204120"/>
            <a:ext cx="1673375" cy="155354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Sub-group has been set up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F09FF3B2-612D-2EA8-4CED-EAEC6D1A73DA}"/>
              </a:ext>
            </a:extLst>
          </p:cNvPr>
          <p:cNvSpPr txBox="1">
            <a:spLocks/>
          </p:cNvSpPr>
          <p:nvPr/>
        </p:nvSpPr>
        <p:spPr>
          <a:xfrm>
            <a:off x="426417" y="249018"/>
            <a:ext cx="10515600" cy="9731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Delivering the Wirral Statement of Action…</a:t>
            </a:r>
          </a:p>
        </p:txBody>
      </p:sp>
    </p:spTree>
    <p:extLst>
      <p:ext uri="{BB962C8B-B14F-4D97-AF65-F5344CB8AC3E}">
        <p14:creationId xmlns:p14="http://schemas.microsoft.com/office/powerpoint/2010/main" val="166283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370-EB57-48C9-B5BE-84D57FB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1" y="506947"/>
            <a:ext cx="6472559" cy="567001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What progress has been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CA3E-CA6C-484E-8049-C878E860B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70260960-2C84-7645-AFFE-C419AC63B45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11240" y="441960"/>
            <a:ext cx="5173980" cy="51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Health and local authority partners have agreed data to be shared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review of what data is available is underway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Parents and carer survey has been carried out to see what is important to look 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joint commissioner has been appointed to lead joint commissioning 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draft Joint Strategic Needs Assessment has been completed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Launch survey with parents and carer of speech and language – this survey is attached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Understand current joint commissioning picture and start to agree programme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Analyse parent/carer survey to inform new data dashboard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/>
              <a:t>Workstream 1</a:t>
            </a:r>
            <a:r>
              <a:rPr lang="en-GB" sz="3600" dirty="0"/>
              <a:t>: Data analysis and joint commissioning</a:t>
            </a:r>
          </a:p>
        </p:txBody>
      </p:sp>
    </p:spTree>
    <p:extLst>
      <p:ext uri="{BB962C8B-B14F-4D97-AF65-F5344CB8AC3E}">
        <p14:creationId xmlns:p14="http://schemas.microsoft.com/office/powerpoint/2010/main" val="168299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EHCP compliance checklist and quality standards have been produced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Sub-groups and communication arrangements with SEND managers in place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Identify key pressures across service and report to SEND Transformation 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Produce EHC flowchart and publish on local offer 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Review caseloads of co-ordinators and produce data management report to monitor performance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/>
              <a:t>Workstream 2</a:t>
            </a:r>
            <a:r>
              <a:rPr lang="en-GB" sz="3600" dirty="0"/>
              <a:t>: EHCPs and Annual reviews</a:t>
            </a:r>
          </a:p>
        </p:txBody>
      </p:sp>
    </p:spTree>
    <p:extLst>
      <p:ext uri="{BB962C8B-B14F-4D97-AF65-F5344CB8AC3E}">
        <p14:creationId xmlns:p14="http://schemas.microsoft.com/office/powerpoint/2010/main" val="335696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9DA2-0DC3-4639-855E-ACA100090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Progress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Parent Carer Participation Wirral (PCPW) have been identified as members of the Transformation Board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Increased face-to-face and online engagement with parents/carers of Wirral’s SEND children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18EFE-64B6-39A7-3C45-4D363E796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8572"/>
            <a:ext cx="5181600" cy="480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Next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 public engagement event to be scheduled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 co-production plan for the Wirral Statement of Action to be outlined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27087F-F7FB-BAE7-80C1-24196743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4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800" b="1" dirty="0"/>
              <a:t>Workstream 3</a:t>
            </a:r>
            <a:r>
              <a:rPr lang="en-GB" sz="2800" dirty="0"/>
              <a:t>: Co-production, relationships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59991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965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Update on Wirral Statement of Action for SEND</vt:lpstr>
      <vt:lpstr>About the local area SEND inspection.</vt:lpstr>
      <vt:lpstr>What is the Wirral Statement of Action?</vt:lpstr>
      <vt:lpstr>What’s happened so far?</vt:lpstr>
      <vt:lpstr>PowerPoint Presentation</vt:lpstr>
      <vt:lpstr>What progress has been made?</vt:lpstr>
      <vt:lpstr>Workstream 1: Data analysis and joint commissioning</vt:lpstr>
      <vt:lpstr>Workstream 2: EHCPs and Annual reviews</vt:lpstr>
      <vt:lpstr>Workstream 3: Co-production, relationships and communication</vt:lpstr>
      <vt:lpstr>Workstream 4: Inclusive practices</vt:lpstr>
      <vt:lpstr>Workstream 5: Local provision and strategic oversight</vt:lpstr>
      <vt:lpstr>Workstream 6: Local offer</vt:lpstr>
      <vt:lpstr>What is Parent Carer Participation Wirral saying? (the Parent/Carer Forum)</vt:lpstr>
      <vt:lpstr>Your feedback…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Wirral Statement of Action for SEND</dc:title>
  <dc:creator>Myers, Hannah</dc:creator>
  <cp:lastModifiedBy>Myers, Hannah</cp:lastModifiedBy>
  <cp:revision>6</cp:revision>
  <dcterms:created xsi:type="dcterms:W3CDTF">2022-04-28T14:22:41Z</dcterms:created>
  <dcterms:modified xsi:type="dcterms:W3CDTF">2022-05-17T15:01:52Z</dcterms:modified>
</cp:coreProperties>
</file>