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0"/>
  </p:notesMasterIdLst>
  <p:sldIdLst>
    <p:sldId id="312" r:id="rId5"/>
    <p:sldId id="316" r:id="rId6"/>
    <p:sldId id="325" r:id="rId7"/>
    <p:sldId id="504" r:id="rId8"/>
    <p:sldId id="476" r:id="rId9"/>
    <p:sldId id="514" r:id="rId10"/>
    <p:sldId id="485" r:id="rId11"/>
    <p:sldId id="515" r:id="rId12"/>
    <p:sldId id="517" r:id="rId13"/>
    <p:sldId id="519" r:id="rId14"/>
    <p:sldId id="521" r:id="rId15"/>
    <p:sldId id="303" r:id="rId16"/>
    <p:sldId id="509" r:id="rId17"/>
    <p:sldId id="513" r:id="rId18"/>
    <p:sldId id="319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Gill Sans MT" panose="020B0502020104020203" pitchFamily="34" charset="0"/>
      <p:regular r:id="rId27"/>
      <p:bold r:id="rId28"/>
      <p:italic r:id="rId29"/>
      <p:boldItalic r:id="rId30"/>
    </p:embeddedFont>
    <p:embeddedFont>
      <p:font typeface="Helvetica" panose="020B0604020202020204" pitchFamily="34" charset="0"/>
      <p:regular r:id="rId31"/>
      <p:bold r:id="rId32"/>
      <p:italic r:id="rId33"/>
      <p:boldItalic r:id="rId34"/>
    </p:embeddedFont>
    <p:embeddedFont>
      <p:font typeface="Quicksand" panose="020B0604020202020204" charset="0"/>
      <p:regular r:id="rId35"/>
      <p:bold r:id="rId36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A7A7"/>
    <a:srgbClr val="6EBF59"/>
    <a:srgbClr val="0096FF"/>
    <a:srgbClr val="F8B226"/>
    <a:srgbClr val="FFA3A3"/>
    <a:srgbClr val="3B508A"/>
    <a:srgbClr val="60AFE0"/>
    <a:srgbClr val="00B0F0"/>
    <a:srgbClr val="122C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2" autoAdjust="0"/>
    <p:restoredTop sz="90353" autoAdjust="0"/>
  </p:normalViewPr>
  <p:slideViewPr>
    <p:cSldViewPr snapToGrid="0">
      <p:cViewPr varScale="1">
        <p:scale>
          <a:sx n="84" d="100"/>
          <a:sy n="84" d="100"/>
        </p:scale>
        <p:origin x="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2" name="Shape 11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66262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Safe Families why and what from the playbook document</a:t>
            </a:r>
          </a:p>
        </p:txBody>
      </p:sp>
    </p:spTree>
    <p:extLst>
      <p:ext uri="{BB962C8B-B14F-4D97-AF65-F5344CB8AC3E}">
        <p14:creationId xmlns:p14="http://schemas.microsoft.com/office/powerpoint/2010/main" val="1988478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Ways to make a difference</a:t>
            </a:r>
          </a:p>
        </p:txBody>
      </p:sp>
    </p:spTree>
    <p:extLst>
      <p:ext uri="{BB962C8B-B14F-4D97-AF65-F5344CB8AC3E}">
        <p14:creationId xmlns:p14="http://schemas.microsoft.com/office/powerpoint/2010/main" val="4088312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9100" y="1239838"/>
            <a:ext cx="5959475" cy="3352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3687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1950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9100" y="1239838"/>
            <a:ext cx="5959475" cy="3352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1400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Impact Slide – infographic</a:t>
            </a:r>
          </a:p>
        </p:txBody>
      </p:sp>
    </p:spTree>
    <p:extLst>
      <p:ext uri="{BB962C8B-B14F-4D97-AF65-F5344CB8AC3E}">
        <p14:creationId xmlns:p14="http://schemas.microsoft.com/office/powerpoint/2010/main" val="18169143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Impact Slide – key stats</a:t>
            </a:r>
          </a:p>
        </p:txBody>
      </p:sp>
    </p:spTree>
    <p:extLst>
      <p:ext uri="{BB962C8B-B14F-4D97-AF65-F5344CB8AC3E}">
        <p14:creationId xmlns:p14="http://schemas.microsoft.com/office/powerpoint/2010/main" val="24928077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9100" y="1239838"/>
            <a:ext cx="5959475" cy="3352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93351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Connect with us – personalise with local email contact</a:t>
            </a:r>
          </a:p>
        </p:txBody>
      </p:sp>
    </p:spTree>
    <p:extLst>
      <p:ext uri="{BB962C8B-B14F-4D97-AF65-F5344CB8AC3E}">
        <p14:creationId xmlns:p14="http://schemas.microsoft.com/office/powerpoint/2010/main" val="3792482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0">
              <a:buSzTx/>
              <a:buFontTx/>
              <a:buNone/>
              <a:defRPr sz="2400" b="1"/>
            </a:lvl2pPr>
            <a:lvl3pPr marL="0" indent="0">
              <a:buSzTx/>
              <a:buFontTx/>
              <a:buNone/>
              <a:defRPr sz="2400" b="1"/>
            </a:lvl3pPr>
            <a:lvl4pPr marL="0" indent="0">
              <a:buSzTx/>
              <a:buFontTx/>
              <a:buNone/>
              <a:defRPr sz="2400" b="1"/>
            </a:lvl4pPr>
            <a:lvl5pPr marL="0" indent="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" name="Rectangle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itle Text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7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413208"/>
            <a:ext cx="10515600" cy="448238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838200" y="182564"/>
            <a:ext cx="10515600" cy="88682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0490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0282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9821" y="6404293"/>
            <a:ext cx="263980" cy="2692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79FE5EAF-E85E-4994-8C4B-D7195E67578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29" y="5583001"/>
            <a:ext cx="1458878" cy="109053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3" r:id="rId3"/>
    <p:sldLayoutId id="2147483654" r:id="rId4"/>
    <p:sldLayoutId id="2147483657" r:id="rId5"/>
    <p:sldLayoutId id="2147483658" r:id="rId6"/>
    <p:sldLayoutId id="2147483659" r:id="rId7"/>
    <p:sldLayoutId id="2147483660" r:id="rId8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volunteer.safefamilies.uk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refer.safefamilies.uk/" TargetMode="Externa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89856DDF-8BE7-4919-A5F6-2A80559F86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669374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7DC62BB-E3B7-4EE9-B5A7-53D489110378}"/>
              </a:ext>
            </a:extLst>
          </p:cNvPr>
          <p:cNvSpPr/>
          <p:nvPr/>
        </p:nvSpPr>
        <p:spPr>
          <a:xfrm>
            <a:off x="1038838" y="3105923"/>
            <a:ext cx="9993365" cy="299056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1" algn="ctr">
              <a:lnSpc>
                <a:spcPct val="90000"/>
              </a:lnSpc>
              <a:spcBef>
                <a:spcPts val="1000"/>
              </a:spcBef>
              <a:buSzPct val="100000"/>
              <a:defRPr sz="2000">
                <a:solidFill>
                  <a:srgbClr val="293377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lang="en-GB" sz="6000" b="1" dirty="0">
                <a:solidFill>
                  <a:schemeClr val="tx1"/>
                </a:solidFill>
                <a:latin typeface="Quicksand"/>
                <a:cs typeface="Gill Sans Light"/>
              </a:rPr>
              <a:t>=</a:t>
            </a:r>
          </a:p>
          <a:p>
            <a:pPr lvl="1" algn="ctr">
              <a:lnSpc>
                <a:spcPct val="90000"/>
              </a:lnSpc>
              <a:spcBef>
                <a:spcPts val="1000"/>
              </a:spcBef>
              <a:buSzPct val="100000"/>
              <a:defRPr sz="2000">
                <a:solidFill>
                  <a:srgbClr val="293377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lang="en-GB" sz="6000" b="1" dirty="0">
                <a:solidFill>
                  <a:schemeClr val="tx1"/>
                </a:solidFill>
                <a:latin typeface="Quicksand"/>
                <a:cs typeface="Gill Sans Light"/>
              </a:rPr>
              <a:t>21 Years of Hosting</a:t>
            </a:r>
          </a:p>
          <a:p>
            <a:pPr lvl="1" indent="0" algn="ctr">
              <a:defRPr sz="2000">
                <a:solidFill>
                  <a:srgbClr val="293377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lang="en-GB" sz="7200" dirty="0">
              <a:latin typeface="Quicksand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9EBB7F-0C68-4ECC-BBF6-2916E69540A8}"/>
              </a:ext>
            </a:extLst>
          </p:cNvPr>
          <p:cNvSpPr/>
          <p:nvPr/>
        </p:nvSpPr>
        <p:spPr>
          <a:xfrm>
            <a:off x="417129" y="2083671"/>
            <a:ext cx="11121767" cy="84023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1" algn="ctr">
              <a:lnSpc>
                <a:spcPct val="90000"/>
              </a:lnSpc>
              <a:spcBef>
                <a:spcPts val="1000"/>
              </a:spcBef>
              <a:buSzPct val="100000"/>
              <a:defRPr sz="2000">
                <a:solidFill>
                  <a:srgbClr val="293377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lang="en-GB" sz="5400" b="1" dirty="0">
                <a:solidFill>
                  <a:schemeClr val="tx1"/>
                </a:solidFill>
                <a:latin typeface="Quicksand"/>
              </a:rPr>
              <a:t>7,681 Bed Nights of Hosting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114210-E3C6-4D35-A319-98923D8C31C9}"/>
              </a:ext>
            </a:extLst>
          </p:cNvPr>
          <p:cNvSpPr/>
          <p:nvPr/>
        </p:nvSpPr>
        <p:spPr>
          <a:xfrm>
            <a:off x="7936657" y="5439513"/>
            <a:ext cx="3818021" cy="1113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What we do">
            <a:extLst>
              <a:ext uri="{FF2B5EF4-FFF2-40B4-BE49-F238E27FC236}">
                <a16:creationId xmlns:a16="http://schemas.microsoft.com/office/drawing/2014/main" id="{B6E8A378-EE7E-4267-82D8-BFD2CACEAAC8}"/>
              </a:ext>
            </a:extLst>
          </p:cNvPr>
          <p:cNvSpPr txBox="1"/>
          <p:nvPr/>
        </p:nvSpPr>
        <p:spPr>
          <a:xfrm>
            <a:off x="452120" y="407293"/>
            <a:ext cx="5643880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293377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rPr lang="en-GB" sz="3600" b="1">
                <a:solidFill>
                  <a:srgbClr val="00B0F0"/>
                </a:solidFill>
                <a:latin typeface="Quicksand" pitchFamily="2" charset="0"/>
                <a:ea typeface="+mj-ea"/>
                <a:cs typeface="Calibri Light"/>
                <a:sym typeface="Calibri"/>
              </a:rPr>
              <a:t>Hosting</a:t>
            </a:r>
            <a:endParaRPr sz="3600" b="1">
              <a:solidFill>
                <a:srgbClr val="00B0F0"/>
              </a:solidFill>
              <a:latin typeface="Quicksand" pitchFamily="2" charset="0"/>
              <a:ea typeface="+mj-ea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26507057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What we do"/>
          <p:cNvSpPr txBox="1"/>
          <p:nvPr/>
        </p:nvSpPr>
        <p:spPr>
          <a:xfrm>
            <a:off x="452120" y="407293"/>
            <a:ext cx="5643880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293377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rPr lang="en-GB" sz="3600" b="1">
                <a:solidFill>
                  <a:srgbClr val="00B0F0"/>
                </a:solidFill>
                <a:latin typeface="Quicksand" pitchFamily="2" charset="0"/>
                <a:ea typeface="+mj-ea"/>
                <a:cs typeface="Calibri Light"/>
                <a:sym typeface="Calibri"/>
              </a:rPr>
              <a:t>Impact</a:t>
            </a:r>
            <a:r>
              <a:rPr lang="en-GB" sz="3200" b="1">
                <a:latin typeface="Quicksand" pitchFamily="2" charset="0"/>
              </a:rPr>
              <a:t> </a:t>
            </a:r>
            <a:r>
              <a:rPr lang="en-GB" sz="3600" b="1">
                <a:solidFill>
                  <a:srgbClr val="00B0F0"/>
                </a:solidFill>
                <a:latin typeface="Quicksand" pitchFamily="2" charset="0"/>
                <a:ea typeface="+mj-ea"/>
                <a:cs typeface="Calibri Light"/>
              </a:rPr>
              <a:t>North West</a:t>
            </a:r>
            <a:endParaRPr sz="3600" b="1">
              <a:solidFill>
                <a:srgbClr val="00B0F0"/>
              </a:solidFill>
              <a:latin typeface="Quicksand" pitchFamily="2" charset="0"/>
              <a:ea typeface="+mj-ea"/>
              <a:cs typeface="Calibri Ligh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47FBBA2-F3E2-4544-9100-AFBEA04C38F3}"/>
              </a:ext>
            </a:extLst>
          </p:cNvPr>
          <p:cNvSpPr/>
          <p:nvPr/>
        </p:nvSpPr>
        <p:spPr>
          <a:xfrm>
            <a:off x="7936657" y="5439513"/>
            <a:ext cx="3818021" cy="1113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EFABF1-9E66-4467-98BF-50DF7CFB4318}"/>
              </a:ext>
            </a:extLst>
          </p:cNvPr>
          <p:cNvSpPr/>
          <p:nvPr/>
        </p:nvSpPr>
        <p:spPr>
          <a:xfrm>
            <a:off x="1391411" y="1561260"/>
            <a:ext cx="9342622" cy="41303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GB" sz="2800" b="1" dirty="0">
                <a:latin typeface="Quicksand"/>
              </a:rPr>
              <a:t>789 volunteers (and 48 in training)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endParaRPr lang="en-GB" sz="2800" b="1" dirty="0">
              <a:latin typeface="Quicksand"/>
            </a:endParaRP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GB" sz="2800" b="1" dirty="0">
                <a:latin typeface="Quicksand"/>
              </a:rPr>
              <a:t>163 families currently being supported (1357 in total)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endParaRPr lang="en-GB" sz="2800" b="1" dirty="0">
              <a:latin typeface="Quicksand"/>
            </a:endParaRP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GB" sz="2800" b="1" dirty="0">
                <a:latin typeface="Quicksand"/>
              </a:rPr>
              <a:t>363 children currently being supported (3279 in total)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endParaRPr lang="en-GB" sz="2800" b="1" dirty="0">
              <a:latin typeface="Quicksand"/>
            </a:endParaRP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GB" sz="2800" b="1" dirty="0">
                <a:latin typeface="Quicksand"/>
              </a:rPr>
              <a:t>1793 bed nights provided</a:t>
            </a:r>
          </a:p>
          <a:p>
            <a:endParaRPr lang="en-GB" b="1" dirty="0">
              <a:latin typeface="Quicksand"/>
            </a:endParaRPr>
          </a:p>
          <a:p>
            <a:r>
              <a:rPr lang="en-GB" b="1" dirty="0">
                <a:latin typeface="Quicksand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517225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5CB146-DFC9-495C-853F-AAD98E7A49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41819"/>
            <a:ext cx="10515600" cy="3657882"/>
          </a:xfrm>
        </p:spPr>
        <p:txBody>
          <a:bodyPr lIns="45718" tIns="45718" rIns="45718" bIns="45718" anchor="t">
            <a:normAutofit/>
          </a:bodyPr>
          <a:lstStyle/>
          <a:p>
            <a:r>
              <a:rPr lang="en-GB" b="1" dirty="0">
                <a:latin typeface="Quicksand"/>
              </a:rPr>
              <a:t>3 families connected with volunteers every single day</a:t>
            </a:r>
          </a:p>
          <a:p>
            <a:endParaRPr lang="en-GB" b="1" dirty="0">
              <a:latin typeface="Quicksand" pitchFamily="2" charset="0"/>
            </a:endParaRPr>
          </a:p>
          <a:p>
            <a:r>
              <a:rPr lang="en-GB" b="1" dirty="0">
                <a:latin typeface="Quicksand"/>
              </a:rPr>
              <a:t>96% of families say their social networks are maintained or improved</a:t>
            </a:r>
          </a:p>
          <a:p>
            <a:endParaRPr lang="en-GB" b="1" dirty="0">
              <a:latin typeface="Quicksand" pitchFamily="2" charset="0"/>
            </a:endParaRPr>
          </a:p>
          <a:p>
            <a:r>
              <a:rPr lang="en-GB" b="1" dirty="0">
                <a:latin typeface="Quicksand"/>
              </a:rPr>
              <a:t>94% of parents say their confidence has been maintained or improved</a:t>
            </a:r>
          </a:p>
        </p:txBody>
      </p:sp>
      <p:sp>
        <p:nvSpPr>
          <p:cNvPr id="4" name="What we do">
            <a:extLst>
              <a:ext uri="{FF2B5EF4-FFF2-40B4-BE49-F238E27FC236}">
                <a16:creationId xmlns:a16="http://schemas.microsoft.com/office/drawing/2014/main" id="{A47C5D7A-84E6-4F05-A7CE-BF9761276817}"/>
              </a:ext>
            </a:extLst>
          </p:cNvPr>
          <p:cNvSpPr txBox="1"/>
          <p:nvPr/>
        </p:nvSpPr>
        <p:spPr>
          <a:xfrm>
            <a:off x="452120" y="407293"/>
            <a:ext cx="5643880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293377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rPr lang="en-GB" sz="3600" b="1" dirty="0">
                <a:solidFill>
                  <a:srgbClr val="00B0F0"/>
                </a:solidFill>
                <a:latin typeface="Quicksand" pitchFamily="2" charset="0"/>
                <a:ea typeface="+mj-ea"/>
                <a:cs typeface="Calibri Light"/>
                <a:sym typeface="Calibri"/>
              </a:rPr>
              <a:t>Impact</a:t>
            </a:r>
            <a:endParaRPr sz="3600" b="1" dirty="0">
              <a:solidFill>
                <a:srgbClr val="00B0F0"/>
              </a:solidFill>
              <a:latin typeface="Quicksand" pitchFamily="2" charset="0"/>
              <a:ea typeface="+mj-ea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99630392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B34625-4CF2-4C52-8937-2E0B65B81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623"/>
            <a:ext cx="12192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550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2B8494-8518-406D-B459-8C13ABEB3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5650" y="38395"/>
            <a:ext cx="508635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BE33B5-1CF3-431D-A4FA-A5322E151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0616" y="1076633"/>
            <a:ext cx="7391400" cy="4985068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GB" sz="2400" b="1" dirty="0">
                <a:solidFill>
                  <a:schemeClr val="tx1"/>
                </a:solidFill>
                <a:latin typeface="Quicksand" pitchFamily="2" charset="0"/>
              </a:rPr>
              <a:t>We are always looking for volunteers who have life skills!</a:t>
            </a:r>
          </a:p>
          <a:p>
            <a:pPr>
              <a:spcAft>
                <a:spcPts val="1200"/>
              </a:spcAft>
            </a:pPr>
            <a:r>
              <a:rPr lang="en-GB" sz="2400" b="1" dirty="0">
                <a:solidFill>
                  <a:schemeClr val="tx1"/>
                </a:solidFill>
                <a:latin typeface="Quicksand" pitchFamily="2" charset="0"/>
              </a:rPr>
              <a:t>Support can be once a week for an hour/ or twice a month maybe overnight hosting or befriending</a:t>
            </a:r>
          </a:p>
          <a:p>
            <a:pPr>
              <a:spcAft>
                <a:spcPts val="1200"/>
              </a:spcAft>
            </a:pPr>
            <a:r>
              <a:rPr lang="en-GB" sz="2400" b="1" dirty="0">
                <a:solidFill>
                  <a:schemeClr val="tx1"/>
                </a:solidFill>
                <a:latin typeface="Quicksand" pitchFamily="2" charset="0"/>
              </a:rPr>
              <a:t>Do you know of anybody who would be interested in volunteering or indeed are you?</a:t>
            </a:r>
          </a:p>
          <a:p>
            <a:pPr>
              <a:spcAft>
                <a:spcPts val="1200"/>
              </a:spcAft>
            </a:pPr>
            <a:r>
              <a:rPr lang="en-GB" sz="2400" b="1" dirty="0">
                <a:solidFill>
                  <a:schemeClr val="tx1"/>
                </a:solidFill>
                <a:latin typeface="Quicksand" pitchFamily="2" charset="0"/>
              </a:rPr>
              <a:t>Always happy to have a chat or discuss</a:t>
            </a:r>
          </a:p>
          <a:p>
            <a:pPr>
              <a:spcAft>
                <a:spcPts val="1200"/>
              </a:spcAft>
            </a:pPr>
            <a:r>
              <a:rPr lang="en-GB" sz="2400" b="1" dirty="0">
                <a:solidFill>
                  <a:schemeClr val="tx1"/>
                </a:solidFill>
                <a:latin typeface="Quicksand" pitchFamily="2" charset="0"/>
              </a:rPr>
              <a:t>THANK YOU </a:t>
            </a:r>
            <a:r>
              <a:rPr lang="en-GB" sz="2400" b="1" u="sng" dirty="0">
                <a:solidFill>
                  <a:schemeClr val="tx1"/>
                </a:solidFill>
                <a:latin typeface="Quicksand" pitchFamily="2" charset="0"/>
                <a:hlinkClick r:id="rId3" action="ppaction://hlinkfile"/>
              </a:rPr>
              <a:t>volunteer.safefamilies.uk</a:t>
            </a:r>
            <a:endParaRPr lang="en-GB" b="1" u="sng" dirty="0">
              <a:solidFill>
                <a:schemeClr val="tx1"/>
              </a:solidFill>
              <a:latin typeface="Quicksand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CD5E733-22C2-490B-844D-FC85E4F6E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79871" y="247139"/>
            <a:ext cx="6120581" cy="829494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rgbClr val="00B0F0"/>
                </a:solidFill>
                <a:latin typeface="Quicksand" pitchFamily="2" charset="0"/>
                <a:sym typeface="Trebuchet MS"/>
              </a:rPr>
              <a:t>Volunteer</a:t>
            </a:r>
          </a:p>
        </p:txBody>
      </p:sp>
    </p:spTree>
    <p:extLst>
      <p:ext uri="{BB962C8B-B14F-4D97-AF65-F5344CB8AC3E}">
        <p14:creationId xmlns:p14="http://schemas.microsoft.com/office/powerpoint/2010/main" val="367302982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3383E18-F8CB-4BF5-B258-4512382B2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471" y="365126"/>
            <a:ext cx="6120581" cy="829494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solidFill>
                  <a:srgbClr val="00B0F0"/>
                </a:solidFill>
                <a:latin typeface="Quicksand" pitchFamily="2" charset="0"/>
                <a:sym typeface="Trebuchet MS"/>
              </a:rPr>
              <a:t>Connect with us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56FC96F-0E0E-46CA-A82C-5C54FC4FDF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7093" y="1194620"/>
            <a:ext cx="6564343" cy="5785988"/>
          </a:xfrm>
        </p:spPr>
        <p:txBody>
          <a:bodyPr lIns="45718" tIns="45718" rIns="45718" bIns="45718" anchor="t">
            <a:normAutofit/>
          </a:bodyPr>
          <a:lstStyle/>
          <a:p>
            <a:pPr fontAlgn="base"/>
            <a:endParaRPr lang="en-GB" sz="2800" b="1" dirty="0">
              <a:solidFill>
                <a:srgbClr val="000000"/>
              </a:solidFill>
              <a:latin typeface="Quicksand"/>
            </a:endParaRPr>
          </a:p>
          <a:p>
            <a:pPr fontAlgn="base"/>
            <a:r>
              <a:rPr lang="en-GB" sz="2800" b="1" dirty="0">
                <a:solidFill>
                  <a:srgbClr val="000000"/>
                </a:solidFill>
                <a:latin typeface="Quicksand"/>
              </a:rPr>
              <a:t>sarahbroadbent@safefamilies.uk        </a:t>
            </a:r>
            <a:endParaRPr lang="en-GB" sz="2800" b="1" dirty="0">
              <a:solidFill>
                <a:srgbClr val="000000"/>
              </a:solidFill>
              <a:latin typeface="Quicksand" pitchFamily="2" charset="0"/>
            </a:endParaRPr>
          </a:p>
          <a:p>
            <a:pPr fontAlgn="base"/>
            <a:r>
              <a:rPr lang="en-GB" sz="2800" b="1" dirty="0">
                <a:solidFill>
                  <a:srgbClr val="000000"/>
                </a:solidFill>
                <a:latin typeface="Quicksand" pitchFamily="2" charset="0"/>
              </a:rPr>
              <a:t>       </a:t>
            </a:r>
            <a:r>
              <a:rPr lang="en-GB" sz="2800" b="1" dirty="0">
                <a:solidFill>
                  <a:srgbClr val="000000"/>
                </a:solidFill>
                <a:latin typeface="Quicksand"/>
              </a:rPr>
              <a:t> safefamilies.uk</a:t>
            </a:r>
            <a:endParaRPr lang="en-US" sz="2800" b="1" dirty="0">
              <a:solidFill>
                <a:srgbClr val="000000"/>
              </a:solidFill>
              <a:latin typeface="Quicksand"/>
            </a:endParaRPr>
          </a:p>
          <a:p>
            <a:pPr fontAlgn="base"/>
            <a:r>
              <a:rPr lang="en-GB" sz="2800" b="1" dirty="0">
                <a:solidFill>
                  <a:srgbClr val="000000"/>
                </a:solidFill>
                <a:latin typeface="Quicksand"/>
              </a:rPr>
              <a:t>​</a:t>
            </a:r>
          </a:p>
          <a:p>
            <a:pPr fontAlgn="base"/>
            <a:r>
              <a:rPr lang="en-GB" sz="2800" b="1" dirty="0">
                <a:solidFill>
                  <a:srgbClr val="000000"/>
                </a:solidFill>
                <a:latin typeface="Quicksand"/>
              </a:rPr>
              <a:t>       @safefamiliesuk</a:t>
            </a:r>
          </a:p>
          <a:p>
            <a:pPr fontAlgn="base"/>
            <a:r>
              <a:rPr lang="en-GB" sz="2800" b="1" dirty="0">
                <a:solidFill>
                  <a:srgbClr val="000000"/>
                </a:solidFill>
                <a:latin typeface="Quicksand"/>
              </a:rPr>
              <a:t>​</a:t>
            </a:r>
          </a:p>
          <a:p>
            <a:pPr fontAlgn="base"/>
            <a:r>
              <a:rPr lang="en-GB" sz="2800" b="1" dirty="0">
                <a:solidFill>
                  <a:srgbClr val="000000"/>
                </a:solidFill>
                <a:latin typeface="Quicksand"/>
              </a:rPr>
              <a:t>      @SafeFamiliesuk</a:t>
            </a:r>
          </a:p>
          <a:p>
            <a:pPr marL="0" indent="0">
              <a:buNone/>
            </a:pPr>
            <a:endParaRPr lang="en-GB" dirty="0">
              <a:latin typeface="+mn-lt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028" name="Picture 4" descr="Image result for twitter logo">
            <a:extLst>
              <a:ext uri="{FF2B5EF4-FFF2-40B4-BE49-F238E27FC236}">
                <a16:creationId xmlns:a16="http://schemas.microsoft.com/office/drawing/2014/main" id="{DC36399D-A84E-47D4-B2AB-7B19298BAA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1" t="8847" r="18346" b="8997"/>
          <a:stretch/>
        </p:blipFill>
        <p:spPr bwMode="auto">
          <a:xfrm>
            <a:off x="307104" y="4472005"/>
            <a:ext cx="777240" cy="67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Image result for facebook logo">
            <a:extLst>
              <a:ext uri="{FF2B5EF4-FFF2-40B4-BE49-F238E27FC236}">
                <a16:creationId xmlns:a16="http://schemas.microsoft.com/office/drawing/2014/main" id="{D1414B43-A269-46AA-A8CD-8B2D0A1C0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98" y="3480955"/>
            <a:ext cx="664446" cy="66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Related image">
            <a:extLst>
              <a:ext uri="{FF2B5EF4-FFF2-40B4-BE49-F238E27FC236}">
                <a16:creationId xmlns:a16="http://schemas.microsoft.com/office/drawing/2014/main" id="{0B4DFC3C-5F13-484C-BE9E-ADD97F3881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1" t="21901" r="31391" b="22728"/>
          <a:stretch/>
        </p:blipFill>
        <p:spPr bwMode="auto">
          <a:xfrm>
            <a:off x="376550" y="2428912"/>
            <a:ext cx="692477" cy="67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50555A1-3676-46F2-92AD-AC19284D07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4219" y="0"/>
            <a:ext cx="51077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89395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0">
            <a:extLst>
              <a:ext uri="{FF2B5EF4-FFF2-40B4-BE49-F238E27FC236}">
                <a16:creationId xmlns:a16="http://schemas.microsoft.com/office/drawing/2014/main" id="{05C04FD4-BFD0-491A-8CA1-E35BD663B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903" y="428462"/>
            <a:ext cx="11583704" cy="1325563"/>
          </a:xfrm>
        </p:spPr>
        <p:txBody>
          <a:bodyPr/>
          <a:lstStyle/>
          <a:p>
            <a:pPr algn="ctr"/>
            <a:r>
              <a:rPr lang="en-GB" b="1" dirty="0">
                <a:solidFill>
                  <a:srgbClr val="00B0F0"/>
                </a:solidFill>
                <a:latin typeface="Quicksand" pitchFamily="2" charset="0"/>
              </a:rPr>
              <a:t>Who are we?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B96C137A-3EA7-4583-8ECE-AF1F394B5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2869" y="1754025"/>
            <a:ext cx="10405241" cy="3853956"/>
          </a:xfrm>
        </p:spPr>
        <p:txBody>
          <a:bodyPr lIns="45718" tIns="45718" rIns="45718" bIns="45718" anchor="t">
            <a:normAutofit/>
          </a:bodyPr>
          <a:lstStyle/>
          <a:p>
            <a:pPr algn="ctr" hangingPunct="0">
              <a:lnSpc>
                <a:spcPct val="100000"/>
              </a:lnSpc>
              <a:spcBef>
                <a:spcPts val="0"/>
              </a:spcBef>
            </a:pPr>
            <a:endParaRPr lang="en-GB" sz="2800" dirty="0">
              <a:solidFill>
                <a:srgbClr val="000000"/>
              </a:solidFill>
              <a:latin typeface="Quicksand" pitchFamily="2" charset="0"/>
              <a:sym typeface="Trebuchet MS"/>
            </a:endParaRPr>
          </a:p>
          <a:p>
            <a:pPr algn="ctr" hangingPunct="0">
              <a:lnSpc>
                <a:spcPct val="100000"/>
              </a:lnSpc>
              <a:spcBef>
                <a:spcPts val="0"/>
              </a:spcBef>
            </a:pPr>
            <a:r>
              <a:rPr lang="en-GB" sz="2800" b="1" dirty="0">
                <a:solidFill>
                  <a:srgbClr val="000000"/>
                </a:solidFill>
                <a:latin typeface="Quicksand"/>
                <a:sym typeface="Trebuchet MS"/>
              </a:rPr>
              <a:t>We exist to create relationship and connection because everyone deserves to belong. </a:t>
            </a:r>
            <a:endParaRPr lang="en-GB" sz="2800" b="1" dirty="0">
              <a:solidFill>
                <a:srgbClr val="000000"/>
              </a:solidFill>
              <a:latin typeface="Quicksand" pitchFamily="2" charset="0"/>
            </a:endParaRPr>
          </a:p>
          <a:p>
            <a:pPr algn="ctr" hangingPunct="0">
              <a:lnSpc>
                <a:spcPct val="100000"/>
              </a:lnSpc>
              <a:spcBef>
                <a:spcPts val="0"/>
              </a:spcBef>
            </a:pPr>
            <a:endParaRPr lang="en-GB" sz="2800" b="1" dirty="0">
              <a:solidFill>
                <a:srgbClr val="000000"/>
              </a:solidFill>
              <a:latin typeface="Quicksand" pitchFamily="2" charset="0"/>
            </a:endParaRPr>
          </a:p>
          <a:p>
            <a:pPr algn="ctr"/>
            <a:r>
              <a:rPr lang="en-GB" sz="2800" b="1" dirty="0">
                <a:solidFill>
                  <a:srgbClr val="000000"/>
                </a:solidFill>
                <a:latin typeface="Quicksand"/>
              </a:rPr>
              <a:t>Safe Families offer hope, belonging and support to children, families and care leavers; we do this primarily, but not exclusively, with and through local churches.</a:t>
            </a:r>
          </a:p>
          <a:p>
            <a:pPr marL="0" indent="0">
              <a:buNone/>
            </a:pPr>
            <a:endParaRPr lang="en-GB" dirty="0">
              <a:latin typeface="+mn-lt"/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15114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0">
            <a:extLst>
              <a:ext uri="{FF2B5EF4-FFF2-40B4-BE49-F238E27FC236}">
                <a16:creationId xmlns:a16="http://schemas.microsoft.com/office/drawing/2014/main" id="{05C04FD4-BFD0-491A-8CA1-E35BD663B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148" y="-197982"/>
            <a:ext cx="11583704" cy="1325563"/>
          </a:xfrm>
        </p:spPr>
        <p:txBody>
          <a:bodyPr/>
          <a:lstStyle/>
          <a:p>
            <a:pPr algn="ctr"/>
            <a:r>
              <a:rPr lang="en-GB" b="1" dirty="0">
                <a:solidFill>
                  <a:srgbClr val="00B0F0"/>
                </a:solidFill>
                <a:latin typeface="Quicksand" pitchFamily="2" charset="0"/>
              </a:rPr>
              <a:t>Ways to Volunteer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42288B-29D9-4BD5-9D82-0A0A72B80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468" y="1387241"/>
            <a:ext cx="10125063" cy="408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99483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409968" y="1407341"/>
            <a:ext cx="8901864" cy="4216677"/>
            <a:chOff x="555800" y="1263771"/>
            <a:chExt cx="11235108" cy="4216677"/>
          </a:xfrm>
        </p:grpSpPr>
        <p:grpSp>
          <p:nvGrpSpPr>
            <p:cNvPr id="39" name="Group 38"/>
            <p:cNvGrpSpPr/>
            <p:nvPr/>
          </p:nvGrpSpPr>
          <p:grpSpPr>
            <a:xfrm>
              <a:off x="555800" y="1263774"/>
              <a:ext cx="11235108" cy="4216674"/>
              <a:chOff x="29651" y="1233631"/>
              <a:chExt cx="9152256" cy="4478151"/>
            </a:xfrm>
          </p:grpSpPr>
          <p:sp>
            <p:nvSpPr>
              <p:cNvPr id="40" name="Chevron 39"/>
              <p:cNvSpPr/>
              <p:nvPr/>
            </p:nvSpPr>
            <p:spPr>
              <a:xfrm>
                <a:off x="29651" y="1967953"/>
                <a:ext cx="2761609" cy="369884"/>
              </a:xfrm>
              <a:prstGeom prst="chevron">
                <a:avLst/>
              </a:prstGeom>
              <a:solidFill>
                <a:srgbClr val="6CC24A"/>
              </a:solidFill>
              <a:ln>
                <a:solidFill>
                  <a:srgbClr val="959C5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>
                    <a:solidFill>
                      <a:schemeClr val="bg1"/>
                    </a:solidFill>
                    <a:latin typeface="Quicksand" pitchFamily="2" charset="0"/>
                    <a:cs typeface="Gill Sans Light" panose="020B0502020104020203" pitchFamily="34" charset="-79"/>
                  </a:rPr>
                  <a:t>Application</a:t>
                </a:r>
              </a:p>
            </p:txBody>
          </p:sp>
          <p:sp>
            <p:nvSpPr>
              <p:cNvPr id="41" name="Chevron 40"/>
              <p:cNvSpPr/>
              <p:nvPr/>
            </p:nvSpPr>
            <p:spPr>
              <a:xfrm>
                <a:off x="3160340" y="1600473"/>
                <a:ext cx="2761609" cy="369884"/>
              </a:xfrm>
              <a:prstGeom prst="chevron">
                <a:avLst/>
              </a:prstGeom>
              <a:solidFill>
                <a:srgbClr val="283276"/>
              </a:solidFill>
              <a:ln>
                <a:solidFill>
                  <a:srgbClr val="252F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>
                    <a:solidFill>
                      <a:schemeClr val="bg1"/>
                    </a:solidFill>
                    <a:latin typeface="Quicksand" pitchFamily="2" charset="0"/>
                    <a:cs typeface="Gill Sans Light" panose="020B0502020104020203" pitchFamily="34" charset="-79"/>
                  </a:rPr>
                  <a:t>Training</a:t>
                </a:r>
              </a:p>
            </p:txBody>
          </p:sp>
          <p:sp>
            <p:nvSpPr>
              <p:cNvPr id="42" name="Chevron 41"/>
              <p:cNvSpPr/>
              <p:nvPr/>
            </p:nvSpPr>
            <p:spPr>
              <a:xfrm>
                <a:off x="6420298" y="1233631"/>
                <a:ext cx="2761609" cy="369884"/>
              </a:xfrm>
              <a:prstGeom prst="chevron">
                <a:avLst/>
              </a:prstGeom>
              <a:solidFill>
                <a:srgbClr val="719CD1"/>
              </a:solidFill>
              <a:ln>
                <a:solidFill>
                  <a:srgbClr val="719C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>
                    <a:solidFill>
                      <a:schemeClr val="bg1"/>
                    </a:solidFill>
                    <a:latin typeface="Quicksand" pitchFamily="2" charset="0"/>
                    <a:cs typeface="Gill Sans Light" panose="020B0502020104020203" pitchFamily="34" charset="-79"/>
                  </a:rPr>
                  <a:t>Approval</a:t>
                </a:r>
              </a:p>
            </p:txBody>
          </p:sp>
          <p:sp>
            <p:nvSpPr>
              <p:cNvPr id="43" name="Rounded Rectangle 42"/>
              <p:cNvSpPr/>
              <p:nvPr/>
            </p:nvSpPr>
            <p:spPr>
              <a:xfrm>
                <a:off x="312676" y="2490018"/>
                <a:ext cx="2192395" cy="1097290"/>
              </a:xfrm>
              <a:prstGeom prst="roundRect">
                <a:avLst/>
              </a:prstGeom>
              <a:noFill/>
              <a:ln w="38100">
                <a:solidFill>
                  <a:srgbClr val="6CC24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>
                    <a:solidFill>
                      <a:srgbClr val="6CC24A"/>
                    </a:solidFill>
                    <a:latin typeface="Quicksand" pitchFamily="2" charset="0"/>
                    <a:ea typeface="Gill Sans MT" charset="0"/>
                    <a:cs typeface="Gill Sans Light" panose="020B0502020104020203" pitchFamily="34" charset="-79"/>
                  </a:rPr>
                  <a:t>STEP 1</a:t>
                </a:r>
              </a:p>
              <a:p>
                <a:pPr algn="ctr"/>
                <a:r>
                  <a:rPr lang="en-GB" sz="1400" dirty="0">
                    <a:solidFill>
                      <a:srgbClr val="6CC24A"/>
                    </a:solidFill>
                    <a:latin typeface="Quicksand" pitchFamily="2" charset="0"/>
                    <a:ea typeface="Gill Sans MT" charset="0"/>
                    <a:cs typeface="Gill Sans Light" panose="020B0502020104020203" pitchFamily="34" charset="-79"/>
                  </a:rPr>
                  <a:t>Complete volunteer application form</a:t>
                </a:r>
              </a:p>
            </p:txBody>
          </p:sp>
          <p:sp>
            <p:nvSpPr>
              <p:cNvPr id="44" name="Rounded Rectangle 43"/>
              <p:cNvSpPr/>
              <p:nvPr/>
            </p:nvSpPr>
            <p:spPr>
              <a:xfrm>
                <a:off x="312676" y="4842631"/>
                <a:ext cx="2192395" cy="869151"/>
              </a:xfrm>
              <a:prstGeom prst="roundRect">
                <a:avLst/>
              </a:prstGeom>
              <a:noFill/>
              <a:ln w="38100">
                <a:solidFill>
                  <a:srgbClr val="6CC24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>
                    <a:solidFill>
                      <a:srgbClr val="6CC24A"/>
                    </a:solidFill>
                    <a:latin typeface="Quicksand" pitchFamily="2" charset="0"/>
                    <a:ea typeface="Gill Sans MT" charset="0"/>
                    <a:cs typeface="Gill Sans Light" panose="020B0502020104020203" pitchFamily="34" charset="-79"/>
                  </a:rPr>
                  <a:t>STEP 3</a:t>
                </a:r>
              </a:p>
              <a:p>
                <a:pPr algn="ctr"/>
                <a:r>
                  <a:rPr lang="en-GB" sz="1400" dirty="0">
                    <a:solidFill>
                      <a:srgbClr val="6CC24A"/>
                    </a:solidFill>
                    <a:latin typeface="Quicksand" pitchFamily="2" charset="0"/>
                    <a:ea typeface="Gill Sans MT" charset="0"/>
                    <a:cs typeface="Gill Sans Light" panose="020B0502020104020203" pitchFamily="34" charset="-79"/>
                  </a:rPr>
                  <a:t>Three personal references</a:t>
                </a:r>
              </a:p>
            </p:txBody>
          </p:sp>
          <p:sp>
            <p:nvSpPr>
              <p:cNvPr id="45" name="Rounded Rectangle 44"/>
              <p:cNvSpPr/>
              <p:nvPr/>
            </p:nvSpPr>
            <p:spPr>
              <a:xfrm>
                <a:off x="312676" y="3739489"/>
                <a:ext cx="2202711" cy="950961"/>
              </a:xfrm>
              <a:prstGeom prst="roundRect">
                <a:avLst/>
              </a:prstGeom>
              <a:noFill/>
              <a:ln w="38100">
                <a:solidFill>
                  <a:srgbClr val="6CC24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>
                    <a:solidFill>
                      <a:srgbClr val="6CC24A"/>
                    </a:solidFill>
                    <a:latin typeface="Quicksand" pitchFamily="2" charset="0"/>
                    <a:ea typeface="Gill Sans MT" charset="0"/>
                    <a:cs typeface="Gill Sans Light" panose="020B0502020104020203" pitchFamily="34" charset="-79"/>
                  </a:rPr>
                  <a:t>STEP 2</a:t>
                </a:r>
              </a:p>
              <a:p>
                <a:pPr algn="ctr"/>
                <a:r>
                  <a:rPr lang="en-GB" sz="1400" dirty="0">
                    <a:solidFill>
                      <a:srgbClr val="6CC24A"/>
                    </a:solidFill>
                    <a:latin typeface="Quicksand" pitchFamily="2" charset="0"/>
                    <a:ea typeface="Gill Sans MT" charset="0"/>
                    <a:cs typeface="Gill Sans Light" panose="020B0502020104020203" pitchFamily="34" charset="-79"/>
                  </a:rPr>
                  <a:t>Make an online DBS application</a:t>
                </a:r>
              </a:p>
            </p:txBody>
          </p:sp>
          <p:sp>
            <p:nvSpPr>
              <p:cNvPr id="46" name="Rounded Rectangle 45"/>
              <p:cNvSpPr/>
              <p:nvPr/>
            </p:nvSpPr>
            <p:spPr>
              <a:xfrm>
                <a:off x="3439788" y="2107907"/>
                <a:ext cx="2192395" cy="1097290"/>
              </a:xfrm>
              <a:prstGeom prst="roundRect">
                <a:avLst/>
              </a:prstGeom>
              <a:noFill/>
              <a:ln w="38100">
                <a:solidFill>
                  <a:srgbClr val="28327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>
                    <a:solidFill>
                      <a:srgbClr val="283276"/>
                    </a:solidFill>
                    <a:latin typeface="Quicksand" pitchFamily="2" charset="0"/>
                    <a:ea typeface="Gill Sans MT" charset="0"/>
                    <a:cs typeface="Gill Sans Light" panose="020B0502020104020203" pitchFamily="34" charset="-79"/>
                  </a:rPr>
                  <a:t>STEP 4</a:t>
                </a:r>
              </a:p>
              <a:p>
                <a:pPr algn="ctr"/>
                <a:r>
                  <a:rPr lang="en-GB" sz="1400" dirty="0">
                    <a:solidFill>
                      <a:srgbClr val="283276"/>
                    </a:solidFill>
                    <a:latin typeface="Quicksand" pitchFamily="2" charset="0"/>
                    <a:ea typeface="Gill Sans MT" charset="0"/>
                    <a:cs typeface="Gill Sans Light" panose="020B0502020104020203" pitchFamily="34" charset="-79"/>
                  </a:rPr>
                  <a:t>Attend Safe Families volunteer training day</a:t>
                </a:r>
              </a:p>
            </p:txBody>
          </p:sp>
          <p:sp>
            <p:nvSpPr>
              <p:cNvPr id="47" name="Rounded Rectangle 46"/>
              <p:cNvSpPr/>
              <p:nvPr/>
            </p:nvSpPr>
            <p:spPr>
              <a:xfrm>
                <a:off x="3439788" y="3339706"/>
                <a:ext cx="2202712" cy="1097290"/>
              </a:xfrm>
              <a:prstGeom prst="roundRect">
                <a:avLst/>
              </a:prstGeom>
              <a:noFill/>
              <a:ln w="38100">
                <a:solidFill>
                  <a:srgbClr val="28327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>
                    <a:solidFill>
                      <a:srgbClr val="283276"/>
                    </a:solidFill>
                    <a:latin typeface="Quicksand" pitchFamily="2" charset="0"/>
                    <a:ea typeface="Gill Sans MT" charset="0"/>
                    <a:cs typeface="Gill Sans Light" panose="020B0502020104020203" pitchFamily="34" charset="-79"/>
                  </a:rPr>
                  <a:t>STEP 5</a:t>
                </a:r>
              </a:p>
              <a:p>
                <a:pPr algn="ctr"/>
                <a:r>
                  <a:rPr lang="en-GB" sz="1400" dirty="0">
                    <a:solidFill>
                      <a:srgbClr val="283276"/>
                    </a:solidFill>
                    <a:latin typeface="Quicksand" pitchFamily="2" charset="0"/>
                    <a:ea typeface="Gill Sans MT" charset="0"/>
                    <a:cs typeface="Gill Sans Light" panose="020B0502020104020203" pitchFamily="34" charset="-79"/>
                  </a:rPr>
                  <a:t>121 assessment with Safe Families staff member</a:t>
                </a:r>
              </a:p>
            </p:txBody>
          </p:sp>
          <p:sp>
            <p:nvSpPr>
              <p:cNvPr id="48" name="Rounded Rectangle 47"/>
              <p:cNvSpPr/>
              <p:nvPr/>
            </p:nvSpPr>
            <p:spPr>
              <a:xfrm>
                <a:off x="6704904" y="1759978"/>
                <a:ext cx="2192396" cy="2110250"/>
              </a:xfrm>
              <a:prstGeom prst="roundRect">
                <a:avLst/>
              </a:prstGeom>
              <a:noFill/>
              <a:ln w="38100">
                <a:solidFill>
                  <a:srgbClr val="719C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>
                    <a:solidFill>
                      <a:srgbClr val="719CD1"/>
                    </a:solidFill>
                    <a:latin typeface="Quicksand" pitchFamily="2" charset="0"/>
                    <a:ea typeface="Gill Sans MT" charset="0"/>
                    <a:cs typeface="Gill Sans Light" panose="020B0502020104020203" pitchFamily="34" charset="-79"/>
                  </a:rPr>
                  <a:t>STEP 6</a:t>
                </a:r>
              </a:p>
              <a:p>
                <a:pPr algn="ctr"/>
                <a:r>
                  <a:rPr lang="en-GB" sz="1400" dirty="0">
                    <a:solidFill>
                      <a:srgbClr val="719CD1"/>
                    </a:solidFill>
                    <a:latin typeface="Quicksand" pitchFamily="2" charset="0"/>
                    <a:ea typeface="Gill Sans MT" charset="0"/>
                    <a:cs typeface="Gill Sans Light" panose="020B0502020104020203" pitchFamily="34" charset="-79"/>
                  </a:rPr>
                  <a:t>Safe Families review panel:</a:t>
                </a:r>
              </a:p>
              <a:p>
                <a:pPr algn="ctr"/>
                <a:endParaRPr lang="en-GB" sz="1400" dirty="0">
                  <a:solidFill>
                    <a:srgbClr val="719CD1"/>
                  </a:solidFill>
                  <a:latin typeface="Quicksand" pitchFamily="2" charset="0"/>
                  <a:ea typeface="Gill Sans MT" charset="0"/>
                  <a:cs typeface="Gill Sans Light" panose="020B0502020104020203" pitchFamily="34" charset="-79"/>
                </a:endParaRPr>
              </a:p>
              <a:p>
                <a:pPr marL="285750" indent="-285750">
                  <a:buBlip>
                    <a:blip r:embed="rId3"/>
                  </a:buBlip>
                </a:pPr>
                <a:r>
                  <a:rPr lang="en-GB" sz="1400" dirty="0">
                    <a:solidFill>
                      <a:srgbClr val="719CD1"/>
                    </a:solidFill>
                    <a:latin typeface="Quicksand" pitchFamily="2" charset="0"/>
                    <a:ea typeface="Gill Sans MT" charset="0"/>
                    <a:cs typeface="Gill Sans Light" panose="020B0502020104020203" pitchFamily="34" charset="-79"/>
                  </a:rPr>
                  <a:t>DBS complete</a:t>
                </a:r>
              </a:p>
              <a:p>
                <a:pPr marL="285750" indent="-285750">
                  <a:buBlip>
                    <a:blip r:embed="rId3"/>
                  </a:buBlip>
                </a:pPr>
                <a:r>
                  <a:rPr lang="en-GB" sz="1400" dirty="0">
                    <a:solidFill>
                      <a:srgbClr val="719CD1"/>
                    </a:solidFill>
                    <a:latin typeface="Quicksand" pitchFamily="2" charset="0"/>
                    <a:ea typeface="Gill Sans MT" charset="0"/>
                    <a:cs typeface="Gill Sans Light" panose="020B0502020104020203" pitchFamily="34" charset="-79"/>
                  </a:rPr>
                  <a:t>Assessor report</a:t>
                </a:r>
              </a:p>
              <a:p>
                <a:pPr marL="285750" indent="-285750">
                  <a:buBlip>
                    <a:blip r:embed="rId3"/>
                  </a:buBlip>
                </a:pPr>
                <a:r>
                  <a:rPr lang="en-GB" sz="1400" dirty="0">
                    <a:solidFill>
                      <a:srgbClr val="719CD1"/>
                    </a:solidFill>
                    <a:latin typeface="Quicksand" pitchFamily="2" charset="0"/>
                    <a:ea typeface="Gill Sans MT" charset="0"/>
                    <a:cs typeface="Gill Sans Light" panose="020B0502020104020203" pitchFamily="34" charset="-79"/>
                  </a:rPr>
                  <a:t>References</a:t>
                </a:r>
              </a:p>
              <a:p>
                <a:pPr marL="285750" indent="-285750">
                  <a:buBlip>
                    <a:blip r:embed="rId3"/>
                  </a:buBlip>
                </a:pPr>
                <a:r>
                  <a:rPr lang="en-GB" sz="1400" dirty="0">
                    <a:solidFill>
                      <a:srgbClr val="719CD1"/>
                    </a:solidFill>
                    <a:latin typeface="Quicksand" pitchFamily="2" charset="0"/>
                    <a:ea typeface="Gill Sans MT" charset="0"/>
                    <a:cs typeface="Gill Sans Light" panose="020B0502020104020203" pitchFamily="34" charset="-79"/>
                  </a:rPr>
                  <a:t>Sign volunteer agreement</a:t>
                </a:r>
              </a:p>
            </p:txBody>
          </p:sp>
          <p:sp>
            <p:nvSpPr>
              <p:cNvPr id="49" name="Rounded Rectangle 48"/>
              <p:cNvSpPr/>
              <p:nvPr/>
            </p:nvSpPr>
            <p:spPr>
              <a:xfrm>
                <a:off x="6704904" y="4026691"/>
                <a:ext cx="2192396" cy="1182933"/>
              </a:xfrm>
              <a:prstGeom prst="roundRect">
                <a:avLst/>
              </a:prstGeom>
              <a:noFill/>
              <a:ln w="38100">
                <a:solidFill>
                  <a:srgbClr val="719C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>
                    <a:solidFill>
                      <a:srgbClr val="719CD1"/>
                    </a:solidFill>
                    <a:latin typeface="Quicksand" pitchFamily="2" charset="0"/>
                    <a:ea typeface="Gill Sans MT" charset="0"/>
                    <a:cs typeface="Gill Sans Light" panose="020B0502020104020203" pitchFamily="34" charset="-79"/>
                  </a:rPr>
                  <a:t>STEP 7</a:t>
                </a:r>
              </a:p>
              <a:p>
                <a:pPr algn="ctr"/>
                <a:r>
                  <a:rPr lang="en-GB" sz="1400" dirty="0">
                    <a:solidFill>
                      <a:srgbClr val="719CD1"/>
                    </a:solidFill>
                    <a:latin typeface="Quicksand" pitchFamily="2" charset="0"/>
                    <a:ea typeface="Gill Sans MT" charset="0"/>
                    <a:cs typeface="Gill Sans Light" panose="020B0502020104020203" pitchFamily="34" charset="-79"/>
                  </a:rPr>
                  <a:t>Receive letter of approval &amp; ID badge</a:t>
                </a:r>
              </a:p>
              <a:p>
                <a:pPr algn="ctr"/>
                <a:r>
                  <a:rPr lang="en-GB" sz="1400" dirty="0">
                    <a:solidFill>
                      <a:srgbClr val="719CD1"/>
                    </a:solidFill>
                    <a:latin typeface="Quicksand" pitchFamily="2" charset="0"/>
                    <a:ea typeface="Gill Sans MT" charset="0"/>
                    <a:cs typeface="Gill Sans Light" panose="020B0502020104020203" pitchFamily="34" charset="-79"/>
                  </a:rPr>
                  <a:t>Await first assignment</a:t>
                </a:r>
              </a:p>
            </p:txBody>
          </p:sp>
          <p:sp>
            <p:nvSpPr>
              <p:cNvPr id="50" name="Rounded Rectangle 49"/>
              <p:cNvSpPr/>
              <p:nvPr/>
            </p:nvSpPr>
            <p:spPr>
              <a:xfrm>
                <a:off x="3439788" y="4571504"/>
                <a:ext cx="2192395" cy="898269"/>
              </a:xfrm>
              <a:prstGeom prst="roundRect">
                <a:avLst/>
              </a:prstGeom>
              <a:noFill/>
              <a:ln w="38100">
                <a:solidFill>
                  <a:srgbClr val="28327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>
                    <a:solidFill>
                      <a:srgbClr val="283276"/>
                    </a:solidFill>
                    <a:latin typeface="Quicksand" pitchFamily="2" charset="0"/>
                    <a:ea typeface="Gill Sans MT" charset="0"/>
                    <a:cs typeface="Gill Sans Light" panose="020B0502020104020203" pitchFamily="34" charset="-79"/>
                  </a:rPr>
                  <a:t>Home Safety Check for Host Families</a:t>
                </a:r>
              </a:p>
            </p:txBody>
          </p:sp>
        </p:grpSp>
        <p:sp>
          <p:nvSpPr>
            <p:cNvPr id="51" name="Chevron 50"/>
            <p:cNvSpPr/>
            <p:nvPr/>
          </p:nvSpPr>
          <p:spPr>
            <a:xfrm>
              <a:off x="3619903" y="1606932"/>
              <a:ext cx="781054" cy="348287"/>
            </a:xfrm>
            <a:prstGeom prst="chevron">
              <a:avLst/>
            </a:prstGeom>
            <a:solidFill>
              <a:srgbClr val="6CC24A"/>
            </a:solidFill>
            <a:ln>
              <a:solidFill>
                <a:srgbClr val="6CC2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bg1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52" name="Chevron 51"/>
            <p:cNvSpPr/>
            <p:nvPr/>
          </p:nvSpPr>
          <p:spPr>
            <a:xfrm rot="16200000">
              <a:off x="3445760" y="1781074"/>
              <a:ext cx="696575" cy="348287"/>
            </a:xfrm>
            <a:prstGeom prst="chevron">
              <a:avLst>
                <a:gd name="adj" fmla="val 0"/>
              </a:avLst>
            </a:prstGeom>
            <a:solidFill>
              <a:srgbClr val="6CC24A"/>
            </a:solidFill>
            <a:ln>
              <a:solidFill>
                <a:srgbClr val="6CC2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bg1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53" name="Chevron 52"/>
            <p:cNvSpPr/>
            <p:nvPr/>
          </p:nvSpPr>
          <p:spPr>
            <a:xfrm>
              <a:off x="7553371" y="1263774"/>
              <a:ext cx="856092" cy="348287"/>
            </a:xfrm>
            <a:prstGeom prst="chevron">
              <a:avLst/>
            </a:prstGeom>
            <a:solidFill>
              <a:srgbClr val="283276"/>
            </a:solidFill>
            <a:ln>
              <a:solidFill>
                <a:srgbClr val="28327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bg1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54" name="Chevron 53"/>
            <p:cNvSpPr/>
            <p:nvPr/>
          </p:nvSpPr>
          <p:spPr>
            <a:xfrm rot="16200000">
              <a:off x="7367604" y="1436174"/>
              <a:ext cx="693094" cy="348287"/>
            </a:xfrm>
            <a:prstGeom prst="chevron">
              <a:avLst>
                <a:gd name="adj" fmla="val 0"/>
              </a:avLst>
            </a:prstGeom>
            <a:solidFill>
              <a:srgbClr val="283276"/>
            </a:solidFill>
            <a:ln>
              <a:solidFill>
                <a:srgbClr val="28327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bg1"/>
                </a:solidFill>
                <a:latin typeface="Gill Sans MT" panose="020B0502020104020203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77A59EA-09F3-0544-8149-D8920DB1E7A6}"/>
              </a:ext>
            </a:extLst>
          </p:cNvPr>
          <p:cNvSpPr txBox="1"/>
          <p:nvPr/>
        </p:nvSpPr>
        <p:spPr>
          <a:xfrm>
            <a:off x="504966" y="613946"/>
            <a:ext cx="6492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  <a:latin typeface="Quicksand" pitchFamily="2" charset="0"/>
                <a:cs typeface="Calibri Light"/>
                <a:sym typeface="Calibri Light"/>
              </a:rPr>
              <a:t>Volunteer process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D0801F9-5151-43C5-821E-CA3A5CB3837F}"/>
              </a:ext>
            </a:extLst>
          </p:cNvPr>
          <p:cNvSpPr/>
          <p:nvPr/>
        </p:nvSpPr>
        <p:spPr>
          <a:xfrm>
            <a:off x="8219692" y="5624018"/>
            <a:ext cx="3818021" cy="1113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9748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0A87D01-E20F-4849-AF78-528A919B613E}"/>
              </a:ext>
            </a:extLst>
          </p:cNvPr>
          <p:cNvSpPr txBox="1"/>
          <p:nvPr/>
        </p:nvSpPr>
        <p:spPr>
          <a:xfrm>
            <a:off x="393112" y="1079181"/>
            <a:ext cx="7163362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1"/>
                </a:solidFill>
                <a:latin typeface="Quicksand" pitchFamily="2" charset="0"/>
                <a:cs typeface="Arial" panose="020B0604020202020204" pitchFamily="34" charset="0"/>
              </a:rPr>
              <a:t>Support parents, carers or children individually or as the entire family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GB" sz="2400" b="1" dirty="0">
              <a:solidFill>
                <a:schemeClr val="tx1"/>
              </a:solidFill>
              <a:latin typeface="Quicksand" pitchFamily="2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1"/>
                </a:solidFill>
                <a:latin typeface="Quicksand" pitchFamily="2" charset="0"/>
                <a:cs typeface="Arial" panose="020B0604020202020204" pitchFamily="34" charset="0"/>
              </a:rPr>
              <a:t>Children aged 0-19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GB" sz="2400" b="1" dirty="0">
              <a:solidFill>
                <a:schemeClr val="tx1"/>
              </a:solidFill>
              <a:latin typeface="Quicksand" pitchFamily="2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1"/>
                </a:solidFill>
                <a:latin typeface="Quicksand" pitchFamily="2" charset="0"/>
                <a:cs typeface="Arial" panose="020B0604020202020204" pitchFamily="34" charset="0"/>
              </a:rPr>
              <a:t>Parents/Carers in control – families not obligated to engage this is voluntary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GB" sz="2400" b="1" dirty="0">
              <a:solidFill>
                <a:schemeClr val="tx1"/>
              </a:solidFill>
              <a:latin typeface="Quicksand" pitchFamily="2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1"/>
                </a:solidFill>
                <a:latin typeface="Quicksand" pitchFamily="2" charset="0"/>
                <a:cs typeface="Arial" panose="020B0604020202020204" pitchFamily="34" charset="0"/>
              </a:rPr>
              <a:t>Support may cover overnight hosting, daytime respite, mentoring, befriending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D4748D-A6BC-422A-9077-3669CD9BFA6C}"/>
              </a:ext>
            </a:extLst>
          </p:cNvPr>
          <p:cNvSpPr/>
          <p:nvPr/>
        </p:nvSpPr>
        <p:spPr>
          <a:xfrm>
            <a:off x="7936657" y="5439513"/>
            <a:ext cx="3818021" cy="1113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6164F3-720F-4A80-A839-363A8FBB1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7461" y="0"/>
            <a:ext cx="4884539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96D9ED-2A53-4B08-9E8E-481D9DEDFC42}"/>
              </a:ext>
            </a:extLst>
          </p:cNvPr>
          <p:cNvSpPr txBox="1"/>
          <p:nvPr/>
        </p:nvSpPr>
        <p:spPr>
          <a:xfrm>
            <a:off x="393112" y="216425"/>
            <a:ext cx="4555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  <a:latin typeface="Quicksand" pitchFamily="2" charset="0"/>
                <a:cs typeface="Calibri Light"/>
              </a:rPr>
              <a:t>Core Criteria</a:t>
            </a:r>
          </a:p>
        </p:txBody>
      </p:sp>
    </p:spTree>
    <p:extLst>
      <p:ext uri="{BB962C8B-B14F-4D97-AF65-F5344CB8AC3E}">
        <p14:creationId xmlns:p14="http://schemas.microsoft.com/office/powerpoint/2010/main" val="2840654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9586058-0E5B-4CBC-9657-BB5B5195901D}"/>
              </a:ext>
            </a:extLst>
          </p:cNvPr>
          <p:cNvSpPr/>
          <p:nvPr/>
        </p:nvSpPr>
        <p:spPr>
          <a:xfrm>
            <a:off x="7977352" y="4698124"/>
            <a:ext cx="3909847" cy="19706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25FA2D-90AD-4AB7-9459-38DDF25A5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4219" y="0"/>
            <a:ext cx="5107781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30BB784-7FA2-49B3-BA45-B8C8DA679FD2}"/>
              </a:ext>
            </a:extLst>
          </p:cNvPr>
          <p:cNvSpPr/>
          <p:nvPr/>
        </p:nvSpPr>
        <p:spPr>
          <a:xfrm>
            <a:off x="206829" y="1299305"/>
            <a:ext cx="6636423" cy="3929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1"/>
                </a:solidFill>
                <a:latin typeface="Quicksand" pitchFamily="2" charset="0"/>
                <a:cs typeface="Arial" panose="020B0604020202020204" pitchFamily="34" charset="0"/>
              </a:rPr>
              <a:t>Support plans are established with each family and referrer informed of progress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GB" sz="2400" b="1" dirty="0">
              <a:solidFill>
                <a:schemeClr val="tx1"/>
              </a:solidFill>
              <a:latin typeface="Quicksand" pitchFamily="2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1"/>
                </a:solidFill>
                <a:latin typeface="Quicksand" pitchFamily="2" charset="0"/>
                <a:cs typeface="Arial" panose="020B0604020202020204" pitchFamily="34" charset="0"/>
              </a:rPr>
              <a:t>All circumstances covered as long as safe and appropriate for volunteer involvement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GB" sz="2400" b="1" dirty="0">
              <a:solidFill>
                <a:schemeClr val="tx1"/>
              </a:solidFill>
              <a:latin typeface="Quicksand" pitchFamily="2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1"/>
                </a:solidFill>
                <a:latin typeface="Quicksand" pitchFamily="2" charset="0"/>
                <a:cs typeface="Arial" panose="020B0604020202020204" pitchFamily="34" charset="0"/>
              </a:rPr>
              <a:t>Support generally lasts 3 to 6 months but may be extended, if appropriate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10D139-78A5-4DF4-852D-BC3E7C259073}"/>
              </a:ext>
            </a:extLst>
          </p:cNvPr>
          <p:cNvSpPr txBox="1"/>
          <p:nvPr/>
        </p:nvSpPr>
        <p:spPr>
          <a:xfrm>
            <a:off x="-461319" y="296459"/>
            <a:ext cx="4555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B0F0"/>
                </a:solidFill>
                <a:latin typeface="Quicksand" pitchFamily="2" charset="0"/>
                <a:cs typeface="Calibri Light"/>
              </a:rPr>
              <a:t>Core</a:t>
            </a:r>
            <a:r>
              <a:rPr lang="en-US" sz="4000" b="1" dirty="0">
                <a:solidFill>
                  <a:srgbClr val="293273"/>
                </a:solidFill>
                <a:latin typeface="Quicksand" pitchFamily="2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rgbClr val="00B0F0"/>
                </a:solidFill>
                <a:latin typeface="Quicksand" pitchFamily="2" charset="0"/>
                <a:cs typeface="Calibri Light"/>
              </a:rPr>
              <a:t>Criteria</a:t>
            </a:r>
          </a:p>
        </p:txBody>
      </p:sp>
    </p:spTree>
    <p:extLst>
      <p:ext uri="{BB962C8B-B14F-4D97-AF65-F5344CB8AC3E}">
        <p14:creationId xmlns:p14="http://schemas.microsoft.com/office/powerpoint/2010/main" val="372450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DD9F212-47E0-6F47-8006-98E6FC36B652}"/>
              </a:ext>
            </a:extLst>
          </p:cNvPr>
          <p:cNvSpPr/>
          <p:nvPr/>
        </p:nvSpPr>
        <p:spPr>
          <a:xfrm>
            <a:off x="7305902" y="5160499"/>
            <a:ext cx="3615397" cy="1540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Rectangle 3" hidden="1"/>
          <p:cNvSpPr/>
          <p:nvPr/>
        </p:nvSpPr>
        <p:spPr>
          <a:xfrm>
            <a:off x="1704976" y="167730"/>
            <a:ext cx="359547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4400" dirty="0">
                <a:solidFill>
                  <a:prstClr val="white"/>
                </a:solidFill>
                <a:latin typeface="CF Life is beautiful Regular" pitchFamily="2" charset="0"/>
              </a:rPr>
              <a:t>Terminology</a:t>
            </a:r>
            <a:r>
              <a:rPr lang="en-GB" sz="4400" dirty="0">
                <a:solidFill>
                  <a:prstClr val="white"/>
                </a:solidFill>
                <a:latin typeface="CF Life is beautiful Regular" pitchFamily="2" charset="0"/>
                <a:cs typeface="Aharoni" panose="02010803020104030203" pitchFamily="2" charset="-79"/>
              </a:rPr>
              <a:t>: </a:t>
            </a:r>
            <a:endParaRPr lang="en-GB" sz="4400" dirty="0">
              <a:solidFill>
                <a:prstClr val="white"/>
              </a:solidFill>
              <a:latin typeface="CF Life is beautiful Regular" pitchFamily="2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ED4FD63-AE35-4618-8685-4FC5182318EC}"/>
              </a:ext>
            </a:extLst>
          </p:cNvPr>
          <p:cNvSpPr txBox="1">
            <a:spLocks/>
          </p:cNvSpPr>
          <p:nvPr/>
        </p:nvSpPr>
        <p:spPr>
          <a:xfrm>
            <a:off x="270361" y="289824"/>
            <a:ext cx="11336620" cy="51111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00000"/>
              </a:lnSpc>
              <a:spcBef>
                <a:spcPts val="0"/>
              </a:spcBef>
            </a:pPr>
            <a:r>
              <a:rPr lang="en-GB" sz="3600" b="1" dirty="0">
                <a:solidFill>
                  <a:srgbClr val="00B0F0"/>
                </a:solidFill>
                <a:latin typeface="Quicksand" pitchFamily="2" charset="0"/>
                <a:ea typeface="+mj-ea"/>
                <a:cs typeface="Calibri Light"/>
              </a:rPr>
              <a:t>Making a request for support</a:t>
            </a:r>
          </a:p>
          <a:p>
            <a:pPr algn="l"/>
            <a:endParaRPr lang="en-GB" b="1" dirty="0">
              <a:latin typeface="Quicksand" pitchFamily="2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b="1" dirty="0">
                <a:latin typeface="Quicksand" pitchFamily="2" charset="0"/>
                <a:cs typeface="Arial" panose="020B0604020202020204" pitchFamily="34" charset="0"/>
              </a:rPr>
              <a:t>Leaflets are available for families</a:t>
            </a:r>
          </a:p>
          <a:p>
            <a:pPr algn="l"/>
            <a:endParaRPr lang="en-GB" b="1" dirty="0">
              <a:latin typeface="Quicksand" pitchFamily="2" charset="0"/>
              <a:cs typeface="Arial" panose="020B0604020202020204" pitchFamily="34" charset="0"/>
            </a:endParaRPr>
          </a:p>
          <a:p>
            <a:pPr lvl="1" indent="-457200" algn="l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400" b="1" dirty="0">
                <a:latin typeface="Quicksand" pitchFamily="2" charset="0"/>
                <a:cs typeface="Arial" panose="020B0604020202020204" pitchFamily="34" charset="0"/>
              </a:rPr>
              <a:t>Call to discuss support call </a:t>
            </a:r>
            <a:r>
              <a:rPr lang="en-GB" sz="2400" b="1" dirty="0">
                <a:highlight>
                  <a:srgbClr val="FFFF00"/>
                </a:highlight>
                <a:latin typeface="Quicksand" pitchFamily="2" charset="0"/>
                <a:cs typeface="Arial" panose="020B0604020202020204" pitchFamily="34" charset="0"/>
              </a:rPr>
              <a:t>0151 334 4473</a:t>
            </a:r>
          </a:p>
          <a:p>
            <a:pPr lvl="1" indent="-457200" algn="l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GB" sz="2400" b="1" dirty="0">
              <a:latin typeface="Quicksand" pitchFamily="2" charset="0"/>
              <a:cs typeface="Arial" panose="020B0604020202020204" pitchFamily="34" charset="0"/>
            </a:endParaRPr>
          </a:p>
          <a:p>
            <a:pPr lvl="1" indent="-457200" algn="l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400" b="1" dirty="0">
                <a:latin typeface="Quicksand" pitchFamily="2" charset="0"/>
                <a:cs typeface="Arial" panose="020B0604020202020204" pitchFamily="34" charset="0"/>
              </a:rPr>
              <a:t>All hosting requests to go via the AGM – to book a slot on a Monday please liaise with </a:t>
            </a:r>
            <a:r>
              <a:rPr lang="en-GB" sz="2400" b="1" dirty="0" err="1">
                <a:solidFill>
                  <a:schemeClr val="accent1"/>
                </a:solidFill>
                <a:latin typeface="Quicksand" pitchFamily="2" charset="0"/>
                <a:cs typeface="Arial" panose="020B0604020202020204" pitchFamily="34" charset="0"/>
              </a:rPr>
              <a:t>Leonni</a:t>
            </a:r>
            <a:r>
              <a:rPr lang="en-GB" sz="2400" b="1" dirty="0">
                <a:solidFill>
                  <a:schemeClr val="accent1"/>
                </a:solidFill>
                <a:latin typeface="Quicksand" pitchFamily="2" charset="0"/>
                <a:cs typeface="Arial" panose="020B0604020202020204" pitchFamily="34" charset="0"/>
              </a:rPr>
              <a:t> Robinson</a:t>
            </a:r>
          </a:p>
          <a:p>
            <a:pPr marL="620713" lvl="1" indent="-620713" algn="l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GB" sz="2400" b="1" dirty="0">
              <a:latin typeface="Quicksand" pitchFamily="2" charset="0"/>
              <a:cs typeface="Arial" panose="020B0604020202020204" pitchFamily="34" charset="0"/>
            </a:endParaRPr>
          </a:p>
          <a:p>
            <a:pPr lvl="1" indent="-457200" algn="l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400" b="1" dirty="0">
                <a:latin typeface="Quicksand" pitchFamily="2" charset="0"/>
                <a:cs typeface="Arial" panose="020B0604020202020204" pitchFamily="34" charset="0"/>
              </a:rPr>
              <a:t>Can be discussed internally with Gatekeeper yet to be confirmed in </a:t>
            </a:r>
            <a:r>
              <a:rPr lang="en-GB" sz="2400" b="1" dirty="0">
                <a:highlight>
                  <a:srgbClr val="FFFF00"/>
                </a:highlight>
                <a:latin typeface="Quicksand" pitchFamily="2" charset="0"/>
                <a:cs typeface="Arial" panose="020B0604020202020204" pitchFamily="34" charset="0"/>
              </a:rPr>
              <a:t>Wirral(?)</a:t>
            </a:r>
          </a:p>
          <a:p>
            <a:pPr algn="l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3794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B4C2C6A-2F8C-4ED7-9FD4-585CE2605003}"/>
              </a:ext>
            </a:extLst>
          </p:cNvPr>
          <p:cNvSpPr/>
          <p:nvPr/>
        </p:nvSpPr>
        <p:spPr>
          <a:xfrm>
            <a:off x="263510" y="1079654"/>
            <a:ext cx="7144879" cy="4052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 indent="-4572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tx1"/>
                </a:solidFill>
                <a:latin typeface="Quicksand" pitchFamily="2" charset="0"/>
                <a:cs typeface="Arial" panose="020B0604020202020204" pitchFamily="34" charset="0"/>
              </a:rPr>
              <a:t>Link to submit details of  request </a:t>
            </a:r>
            <a:r>
              <a:rPr lang="en-GB" sz="2800" b="1" u="sng" dirty="0">
                <a:solidFill>
                  <a:schemeClr val="accent1"/>
                </a:solidFill>
                <a:latin typeface="Quicksand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refer.safefamilies.uk</a:t>
            </a:r>
            <a:endParaRPr lang="en-GB" sz="2800" b="1" u="sng" dirty="0">
              <a:solidFill>
                <a:schemeClr val="accent1"/>
              </a:solidFill>
              <a:latin typeface="Quicksand" pitchFamily="2" charset="0"/>
              <a:cs typeface="Arial" panose="020B0604020202020204" pitchFamily="34" charset="0"/>
            </a:endParaRPr>
          </a:p>
          <a:p>
            <a:pPr marL="285750" lvl="1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GB" sz="2800" b="1" dirty="0">
              <a:solidFill>
                <a:schemeClr val="tx1"/>
              </a:solidFill>
              <a:latin typeface="Quicksand" pitchFamily="2" charset="0"/>
              <a:cs typeface="Arial" panose="020B0604020202020204" pitchFamily="34" charset="0"/>
            </a:endParaRPr>
          </a:p>
          <a:p>
            <a:pPr marL="457200" lvl="1" indent="-4572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tx1"/>
                </a:solidFill>
                <a:latin typeface="Quicksand" pitchFamily="2" charset="0"/>
                <a:cs typeface="Arial" panose="020B0604020202020204" pitchFamily="34" charset="0"/>
              </a:rPr>
              <a:t>Family will be visited and support plan developed</a:t>
            </a:r>
          </a:p>
          <a:p>
            <a:pPr marL="285750" lvl="1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GB" sz="2800" b="1" dirty="0">
              <a:solidFill>
                <a:schemeClr val="tx1"/>
              </a:solidFill>
              <a:latin typeface="Quicksand" pitchFamily="2" charset="0"/>
              <a:cs typeface="Arial" panose="020B0604020202020204" pitchFamily="34" charset="0"/>
            </a:endParaRPr>
          </a:p>
          <a:p>
            <a:pPr marL="457200" lvl="1" indent="-4572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tx1"/>
                </a:solidFill>
                <a:latin typeface="Quicksand" pitchFamily="2" charset="0"/>
                <a:cs typeface="Arial" panose="020B0604020202020204" pitchFamily="34" charset="0"/>
              </a:rPr>
              <a:t>Volunteer identified and introduced to family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6FF1B3-0ED5-4E90-B3D9-65F7764BAB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8389" y="0"/>
            <a:ext cx="4783611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F7BCE1-BCF4-4B20-9318-6D63DA393241}"/>
              </a:ext>
            </a:extLst>
          </p:cNvPr>
          <p:cNvSpPr txBox="1"/>
          <p:nvPr/>
        </p:nvSpPr>
        <p:spPr>
          <a:xfrm>
            <a:off x="263510" y="216662"/>
            <a:ext cx="7466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B0F0"/>
                </a:solidFill>
                <a:latin typeface="Quicksand" pitchFamily="2" charset="0"/>
                <a:cs typeface="Calibri Light"/>
              </a:rPr>
              <a:t>Making a request for support</a:t>
            </a:r>
          </a:p>
        </p:txBody>
      </p:sp>
    </p:spTree>
    <p:extLst>
      <p:ext uri="{BB962C8B-B14F-4D97-AF65-F5344CB8AC3E}">
        <p14:creationId xmlns:p14="http://schemas.microsoft.com/office/powerpoint/2010/main" val="626896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hat we do">
            <a:extLst>
              <a:ext uri="{FF2B5EF4-FFF2-40B4-BE49-F238E27FC236}">
                <a16:creationId xmlns:a16="http://schemas.microsoft.com/office/drawing/2014/main" id="{265FADD2-20D2-4221-ADD4-83B7EE67C3F9}"/>
              </a:ext>
            </a:extLst>
          </p:cNvPr>
          <p:cNvSpPr txBox="1"/>
          <p:nvPr/>
        </p:nvSpPr>
        <p:spPr>
          <a:xfrm>
            <a:off x="452120" y="407293"/>
            <a:ext cx="5643880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293377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rPr lang="en-GB" sz="3600" b="1">
                <a:solidFill>
                  <a:srgbClr val="00B0F0"/>
                </a:solidFill>
                <a:latin typeface="Quicksand" pitchFamily="2" charset="0"/>
                <a:ea typeface="+mj-ea"/>
                <a:cs typeface="Calibri Light"/>
                <a:sym typeface="Calibri"/>
              </a:rPr>
              <a:t>Impact</a:t>
            </a:r>
            <a:endParaRPr sz="3600" b="1">
              <a:solidFill>
                <a:srgbClr val="00B0F0"/>
              </a:solidFill>
              <a:latin typeface="Quicksand" pitchFamily="2" charset="0"/>
              <a:ea typeface="+mj-ea"/>
              <a:cs typeface="Calibri Ligh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A74FAA-CA3F-4A6A-8E3E-EA153F31F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3035" y="109537"/>
            <a:ext cx="4667250" cy="663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61621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icture xmlns="11e5b7e1-9d0f-4ab7-96ad-3919aac65c92">
      <Url xsi:nil="true"/>
      <Description xsi:nil="true"/>
    </Picture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D7BF65FF6CBEF468BB7ABAFE76CCC9C" ma:contentTypeVersion="11" ma:contentTypeDescription="Create a new document." ma:contentTypeScope="" ma:versionID="982345675dfb5743e3b2b243491a192f">
  <xsd:schema xmlns:xsd="http://www.w3.org/2001/XMLSchema" xmlns:xs="http://www.w3.org/2001/XMLSchema" xmlns:p="http://schemas.microsoft.com/office/2006/metadata/properties" xmlns:ns2="11e5b7e1-9d0f-4ab7-96ad-3919aac65c92" targetNamespace="http://schemas.microsoft.com/office/2006/metadata/properties" ma:root="true" ma:fieldsID="862bce3c6c7c2d9ad72fa30404024acf" ns2:_="">
    <xsd:import namespace="11e5b7e1-9d0f-4ab7-96ad-3919aac65c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Picture" minOccurs="0"/>
                <xsd:element ref="ns2:MediaServiceAutoKeyPoints" minOccurs="0"/>
                <xsd:element ref="ns2:MediaServiceKeyPoint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e5b7e1-9d0f-4ab7-96ad-3919aac65c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Picture" ma:index="15" nillable="true" ma:displayName="Picture" ma:format="Image" ma:internalName="Pictur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E585879-3C2D-48A4-8B34-B0A38F11B7EA}">
  <ds:schemaRefs>
    <ds:schemaRef ds:uri="http://schemas.microsoft.com/office/2006/metadata/properties"/>
    <ds:schemaRef ds:uri="http://schemas.microsoft.com/office/infopath/2007/PartnerControls"/>
    <ds:schemaRef ds:uri="11e5b7e1-9d0f-4ab7-96ad-3919aac65c92"/>
  </ds:schemaRefs>
</ds:datastoreItem>
</file>

<file path=customXml/itemProps2.xml><?xml version="1.0" encoding="utf-8"?>
<ds:datastoreItem xmlns:ds="http://schemas.openxmlformats.org/officeDocument/2006/customXml" ds:itemID="{3028E825-41CF-4902-86C2-F108C94A0AA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B954813-62EC-4018-842D-C2A36CB5E5D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e5b7e1-9d0f-4ab7-96ad-3919aac65c9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607</TotalTime>
  <Words>497</Words>
  <Application>Microsoft Office PowerPoint</Application>
  <PresentationFormat>Widescreen</PresentationFormat>
  <Paragraphs>101</Paragraphs>
  <Slides>15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CF Life is beautiful Regular</vt:lpstr>
      <vt:lpstr>Helvetica</vt:lpstr>
      <vt:lpstr>Gill Sans MT</vt:lpstr>
      <vt:lpstr>Quicksand</vt:lpstr>
      <vt:lpstr>Arial</vt:lpstr>
      <vt:lpstr>Calibri Light</vt:lpstr>
      <vt:lpstr>Calibri</vt:lpstr>
      <vt:lpstr>Office Theme</vt:lpstr>
      <vt:lpstr>PowerPoint Presentation</vt:lpstr>
      <vt:lpstr>Who are we?</vt:lpstr>
      <vt:lpstr>Ways to Volunteer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Volunteer</vt:lpstr>
      <vt:lpstr>Connect with 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</dc:creator>
  <cp:lastModifiedBy>Tittle, Sally J.</cp:lastModifiedBy>
  <cp:revision>85</cp:revision>
  <dcterms:modified xsi:type="dcterms:W3CDTF">2021-01-19T23:29:29Z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0x010100ED7BF65FF6CBEF468BB7ABAFE76CCC9C</vt:lpwstr>
  </property>
</Properties>
</file>