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4"/>
  </p:notesMasterIdLst>
  <p:sldIdLst>
    <p:sldId id="261" r:id="rId5"/>
    <p:sldId id="262" r:id="rId6"/>
    <p:sldId id="264" r:id="rId7"/>
    <p:sldId id="267" r:id="rId8"/>
    <p:sldId id="259" r:id="rId9"/>
    <p:sldId id="265" r:id="rId10"/>
    <p:sldId id="266" r:id="rId11"/>
    <p:sldId id="263" r:id="rId12"/>
    <p:sldId id="268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2" autoAdjust="0"/>
    <p:restoredTop sz="94660" autoAdjust="0"/>
  </p:normalViewPr>
  <p:slideViewPr>
    <p:cSldViewPr>
      <p:cViewPr varScale="1">
        <p:scale>
          <a:sx n="44" d="100"/>
          <a:sy n="44" d="100"/>
        </p:scale>
        <p:origin x="1312" y="52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4577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27523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953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>
            <a:spLocks noGrp="1"/>
          </p:cNvSpPr>
          <p:nvPr>
            <p:ph type="ctrTitle"/>
          </p:nvPr>
        </p:nvSpPr>
        <p:spPr>
          <a:xfrm>
            <a:off x="309712" y="2860576"/>
            <a:ext cx="5544616" cy="136805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>
                <a:solidFill>
                  <a:srgbClr val="2D68AE"/>
                </a:solidFill>
              </a:defRPr>
            </a:lvl1pPr>
          </a:lstStyle>
          <a:p>
            <a:r>
              <a:rPr lang="en-GB" sz="6000" dirty="0"/>
              <a:t>Adult Social Care</a:t>
            </a:r>
            <a:endParaRPr sz="6000" dirty="0"/>
          </a:p>
        </p:txBody>
      </p:sp>
      <p:pic>
        <p:nvPicPr>
          <p:cNvPr id="124" name="pp-strapline.png" descr="pp-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603" y="8344726"/>
            <a:ext cx="4484728" cy="1046924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Date / By"/>
          <p:cNvSpPr txBox="1"/>
          <p:nvPr/>
        </p:nvSpPr>
        <p:spPr>
          <a:xfrm>
            <a:off x="429671" y="4949530"/>
            <a:ext cx="5328592" cy="700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Autofit/>
          </a:bodyPr>
          <a:lstStyle>
            <a:lvl1pPr algn="l">
              <a:defRPr sz="2200" b="0"/>
            </a:lvl1pPr>
          </a:lstStyle>
          <a:p>
            <a:endParaRPr lang="en-GB" sz="2000" dirty="0"/>
          </a:p>
          <a:p>
            <a:r>
              <a:rPr lang="en-GB" sz="2000" dirty="0"/>
              <a:t> </a:t>
            </a:r>
            <a:endParaRPr sz="2000" dirty="0"/>
          </a:p>
        </p:txBody>
      </p:sp>
      <p:pic>
        <p:nvPicPr>
          <p:cNvPr id="126" name="pp-social-media-vector.png" descr="pp-social-media-vecto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0875" y="7898930"/>
            <a:ext cx="2637982" cy="14546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138" y="0"/>
            <a:ext cx="8602662" cy="730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235518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The Care Act and Mental Capacity</a:t>
            </a:r>
          </a:p>
          <a:p>
            <a:endParaRPr lang="en-GB" dirty="0"/>
          </a:p>
          <a:p>
            <a:r>
              <a:rPr lang="en-GB" dirty="0"/>
              <a:t>Dave Carroll  Senior Manager WCFT</a:t>
            </a:r>
          </a:p>
          <a:p>
            <a:r>
              <a:rPr lang="en-GB" dirty="0"/>
              <a:t>Judith Lambert  Senior Manager CWP</a:t>
            </a:r>
          </a:p>
        </p:txBody>
      </p:sp>
    </p:spTree>
    <p:extLst>
      <p:ext uri="{BB962C8B-B14F-4D97-AF65-F5344CB8AC3E}">
        <p14:creationId xmlns:p14="http://schemas.microsoft.com/office/powerpoint/2010/main" val="39929767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p-cwp-logo.png" descr="pp-cwp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302" y="406400"/>
            <a:ext cx="1999898" cy="945099"/>
          </a:xfrm>
          <a:prstGeom prst="rect">
            <a:avLst/>
          </a:prstGeom>
          <a:ln w="12700">
            <a:miter lim="400000"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9" y="7692727"/>
            <a:ext cx="6878638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Care Act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Principle of Well Being is at the centre of assessment</a:t>
            </a:r>
          </a:p>
          <a:p>
            <a:r>
              <a:rPr lang="en-GB" dirty="0"/>
              <a:t>Establish reason for assessment</a:t>
            </a:r>
          </a:p>
          <a:p>
            <a:r>
              <a:rPr lang="en-GB" dirty="0"/>
              <a:t>10 Domains</a:t>
            </a:r>
          </a:p>
          <a:p>
            <a:r>
              <a:rPr lang="en-GB" dirty="0"/>
              <a:t>Need to have needs in at least two of these</a:t>
            </a:r>
          </a:p>
          <a:p>
            <a:r>
              <a:rPr lang="en-GB" dirty="0"/>
              <a:t>Wellbeing test – do these needs have a </a:t>
            </a:r>
            <a:r>
              <a:rPr lang="en-GB" i="1" dirty="0"/>
              <a:t>significant</a:t>
            </a:r>
            <a:r>
              <a:rPr lang="en-GB" dirty="0"/>
              <a:t> impact on a person’s well-being</a:t>
            </a:r>
          </a:p>
        </p:txBody>
      </p:sp>
    </p:spTree>
    <p:extLst>
      <p:ext uri="{BB962C8B-B14F-4D97-AF65-F5344CB8AC3E}">
        <p14:creationId xmlns:p14="http://schemas.microsoft.com/office/powerpoint/2010/main" val="324069533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p-cwp-logo.png" descr="pp-cwp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302" y="406400"/>
            <a:ext cx="1999898" cy="945099"/>
          </a:xfrm>
          <a:prstGeom prst="rect">
            <a:avLst/>
          </a:prstGeom>
          <a:ln w="12700">
            <a:miter lim="400000"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9" y="7692727"/>
            <a:ext cx="6878638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Promoting Independence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Responsibility to promote independence</a:t>
            </a:r>
          </a:p>
          <a:p>
            <a:r>
              <a:rPr lang="en-GB" sz="2800" dirty="0"/>
              <a:t>Need to prevent and postpone the need for formal services</a:t>
            </a:r>
          </a:p>
          <a:p>
            <a:r>
              <a:rPr lang="en-GB" sz="2800" dirty="0"/>
              <a:t>Strength based focus</a:t>
            </a:r>
          </a:p>
          <a:p>
            <a:r>
              <a:rPr lang="en-GB" sz="2800" dirty="0"/>
              <a:t>Consider the person’s social support networks and community assets</a:t>
            </a:r>
          </a:p>
          <a:p>
            <a:r>
              <a:rPr lang="en-GB" sz="2800" dirty="0"/>
              <a:t>Preparation for adulthood</a:t>
            </a:r>
          </a:p>
        </p:txBody>
      </p:sp>
    </p:spTree>
    <p:extLst>
      <p:ext uri="{BB962C8B-B14F-4D97-AF65-F5344CB8AC3E}">
        <p14:creationId xmlns:p14="http://schemas.microsoft.com/office/powerpoint/2010/main" val="240226182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Care Management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Assessment</a:t>
            </a:r>
          </a:p>
          <a:p>
            <a:r>
              <a:rPr lang="en-GB" dirty="0"/>
              <a:t>Support planning</a:t>
            </a:r>
          </a:p>
          <a:p>
            <a:r>
              <a:rPr lang="en-GB" dirty="0"/>
              <a:t>Review/Reassessment</a:t>
            </a:r>
          </a:p>
        </p:txBody>
      </p:sp>
    </p:spTree>
    <p:extLst>
      <p:ext uri="{BB962C8B-B14F-4D97-AF65-F5344CB8AC3E}">
        <p14:creationId xmlns:p14="http://schemas.microsoft.com/office/powerpoint/2010/main" val="171935275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LINEAR NHS Light Blue.png" descr="LINEAR NHS Light Blu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091" y="1368882"/>
            <a:ext cx="9232618" cy="7015836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Insert text or image!"/>
          <p:cNvSpPr txBox="1">
            <a:spLocks noGrp="1"/>
          </p:cNvSpPr>
          <p:nvPr>
            <p:ph type="subTitle" sz="quarter" idx="1"/>
          </p:nvPr>
        </p:nvSpPr>
        <p:spPr>
          <a:xfrm>
            <a:off x="4089400" y="4190999"/>
            <a:ext cx="4143971" cy="190579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700" b="1">
                <a:solidFill>
                  <a:srgbClr val="AF2476"/>
                </a:solidFill>
              </a:defRPr>
            </a:lvl1pPr>
          </a:lstStyle>
          <a:p>
            <a:r>
              <a:rPr lang="en-GB" sz="4400" dirty="0"/>
              <a:t>Mental Capacity Act</a:t>
            </a:r>
            <a:endParaRPr sz="4400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p-cwp-logo.png" descr="pp-cwp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302" y="406400"/>
            <a:ext cx="1999898" cy="945099"/>
          </a:xfrm>
          <a:prstGeom prst="rect">
            <a:avLst/>
          </a:prstGeom>
          <a:ln w="12700">
            <a:miter lim="400000"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9" y="7692727"/>
            <a:ext cx="6878638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Key Principles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Two stage test : Impairment of, or disturbance in, the functioning of the person’s mind or brain</a:t>
            </a:r>
          </a:p>
          <a:p>
            <a:r>
              <a:rPr lang="en-GB" sz="2800" dirty="0"/>
              <a:t>Does the impairment make the person unable to make the decision. Can they: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Understand the information relevant to that decision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Retain that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Use or weigh that information as part of the decision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Communicate their decision</a:t>
            </a:r>
          </a:p>
        </p:txBody>
      </p:sp>
    </p:spTree>
    <p:extLst>
      <p:ext uri="{BB962C8B-B14F-4D97-AF65-F5344CB8AC3E}">
        <p14:creationId xmlns:p14="http://schemas.microsoft.com/office/powerpoint/2010/main" val="120067016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p-cwp-logo.png" descr="pp-cwp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302" y="406400"/>
            <a:ext cx="1999898" cy="945099"/>
          </a:xfrm>
          <a:prstGeom prst="rect">
            <a:avLst/>
          </a:prstGeom>
          <a:ln w="12700">
            <a:miter lim="400000"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9" y="7692727"/>
            <a:ext cx="6878638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Key Principles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Presume capacity</a:t>
            </a:r>
          </a:p>
          <a:p>
            <a:r>
              <a:rPr lang="en-GB" sz="2400" dirty="0"/>
              <a:t>Help and encourage people to have capacity</a:t>
            </a:r>
          </a:p>
          <a:p>
            <a:r>
              <a:rPr lang="en-GB" sz="2400" dirty="0"/>
              <a:t>Decision specific</a:t>
            </a:r>
          </a:p>
          <a:p>
            <a:r>
              <a:rPr lang="en-GB" sz="2400" dirty="0"/>
              <a:t>People are able to make unwise decisions</a:t>
            </a:r>
          </a:p>
          <a:p>
            <a:r>
              <a:rPr lang="en-GB" sz="2400" dirty="0"/>
              <a:t>Decisions for people lacking capacity must be in their best interests</a:t>
            </a:r>
          </a:p>
          <a:p>
            <a:r>
              <a:rPr lang="en-GB" sz="2400" dirty="0"/>
              <a:t>Consider less restrictive option</a:t>
            </a:r>
          </a:p>
        </p:txBody>
      </p:sp>
    </p:spTree>
    <p:extLst>
      <p:ext uri="{BB962C8B-B14F-4D97-AF65-F5344CB8AC3E}">
        <p14:creationId xmlns:p14="http://schemas.microsoft.com/office/powerpoint/2010/main" val="332749832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Insert text or image!"/>
          <p:cNvSpPr txBox="1">
            <a:spLocks noGrp="1"/>
          </p:cNvSpPr>
          <p:nvPr>
            <p:ph type="subTitle" sz="quarter" idx="1"/>
          </p:nvPr>
        </p:nvSpPr>
        <p:spPr>
          <a:xfrm>
            <a:off x="4089400" y="4191000"/>
            <a:ext cx="4143971" cy="1905794"/>
          </a:xfrm>
          <a:prstGeom prst="rect">
            <a:avLst/>
          </a:prstGeom>
        </p:spPr>
        <p:txBody>
          <a:bodyPr/>
          <a:lstStyle>
            <a:lvl1pPr>
              <a:defRPr sz="4700" b="1">
                <a:solidFill>
                  <a:srgbClr val="FFFFFF"/>
                </a:solidFill>
              </a:defRPr>
            </a:lvl1pPr>
          </a:lstStyle>
          <a:p>
            <a:r>
              <a:rPr dirty="0"/>
              <a:t>Insert text or image!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68" y="0"/>
            <a:ext cx="11622088" cy="887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6193" y="2545249"/>
            <a:ext cx="9759082" cy="34881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4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sym typeface="Helvetica Neue"/>
              </a:rPr>
              <a:t>Adult Social Care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4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Helvetica Neue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4400" dirty="0">
                <a:solidFill>
                  <a:schemeClr val="bg1"/>
                </a:solidFill>
              </a:rPr>
              <a:t>Wirral Community Foundation Trust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4400" dirty="0">
              <a:solidFill>
                <a:schemeClr val="bg1"/>
              </a:solidFill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4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sym typeface="Helvetica Neue"/>
              </a:rPr>
              <a:t>Cheshire</a:t>
            </a:r>
            <a:r>
              <a:rPr kumimoji="0" lang="en-GB" sz="4400" b="1" i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sym typeface="Helvetica Neue"/>
              </a:rPr>
              <a:t> Wirral Partnership</a:t>
            </a:r>
            <a:endParaRPr kumimoji="0" lang="en-GB" sz="4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0456140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Transitions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Young people are referred to transition service by the age of 16.</a:t>
            </a:r>
          </a:p>
          <a:p>
            <a:r>
              <a:rPr lang="en-GB" dirty="0"/>
              <a:t>Staff start the formal assessment when the young person is 17.</a:t>
            </a:r>
          </a:p>
          <a:p>
            <a:r>
              <a:rPr lang="en-GB" dirty="0"/>
              <a:t>By 17 ½ a decision is made as to which service can meet their needs and a social worker is allocated from adult services.</a:t>
            </a:r>
          </a:p>
          <a:p>
            <a:r>
              <a:rPr lang="en-GB" dirty="0"/>
              <a:t>This worker then works with the young person,  their family,  the transition worker to develop the support plan</a:t>
            </a:r>
          </a:p>
          <a:p>
            <a:r>
              <a:rPr lang="en-GB" dirty="0"/>
              <a:t>This is then agreed and signed off at least two months before the person turn 18.</a:t>
            </a:r>
          </a:p>
          <a:p>
            <a:r>
              <a:rPr lang="en-GB" dirty="0"/>
              <a:t>At 18 the adult worker fully takes over the case and the young person will remain open until at least 21 with regular reviews of their support.</a:t>
            </a:r>
          </a:p>
        </p:txBody>
      </p:sp>
    </p:spTree>
    <p:extLst>
      <p:ext uri="{BB962C8B-B14F-4D97-AF65-F5344CB8AC3E}">
        <p14:creationId xmlns:p14="http://schemas.microsoft.com/office/powerpoint/2010/main" val="87160847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D611BC720A7B4FAC0E00921276439F" ma:contentTypeVersion="10" ma:contentTypeDescription="Create a new document." ma:contentTypeScope="" ma:versionID="9b3353a8bdb64ae8176c7a93a91ada5b">
  <xsd:schema xmlns:xsd="http://www.w3.org/2001/XMLSchema" xmlns:xs="http://www.w3.org/2001/XMLSchema" xmlns:p="http://schemas.microsoft.com/office/2006/metadata/properties" xmlns:ns2="ce75d83d-061a-453c-a25a-6ee19bd30013" xmlns:ns3="923bab5a-4cc9-42da-9fa1-33806f68be7b" targetNamespace="http://schemas.microsoft.com/office/2006/metadata/properties" ma:root="true" ma:fieldsID="90a98e36c8dafe17a148bcbf80faf9ce" ns2:_="" ns3:_="">
    <xsd:import namespace="ce75d83d-061a-453c-a25a-6ee19bd30013"/>
    <xsd:import namespace="923bab5a-4cc9-42da-9fa1-33806f68be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75d83d-061a-453c-a25a-6ee19bd300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3bab5a-4cc9-42da-9fa1-33806f68be7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481E01-27A8-488A-9FFD-4D1D86F08E35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e75d83d-061a-453c-a25a-6ee19bd30013"/>
    <ds:schemaRef ds:uri="http://schemas.microsoft.com/office/infopath/2007/PartnerControls"/>
    <ds:schemaRef ds:uri="http://purl.org/dc/terms/"/>
    <ds:schemaRef ds:uri="http://schemas.microsoft.com/office/2006/metadata/properties"/>
    <ds:schemaRef ds:uri="923bab5a-4cc9-42da-9fa1-33806f68be7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AB8D245-CEBD-4B75-9519-5525F6892F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8F1471-6F56-47CE-9AE8-860667E719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75d83d-061a-453c-a25a-6ee19bd30013"/>
    <ds:schemaRef ds:uri="923bab5a-4cc9-42da-9fa1-33806f68be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331</Words>
  <Application>Microsoft Office PowerPoint</Application>
  <PresentationFormat>Custom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Adult Social Care</vt:lpstr>
      <vt:lpstr>Care Act </vt:lpstr>
      <vt:lpstr>Promoting Independence</vt:lpstr>
      <vt:lpstr>Care Management Process</vt:lpstr>
      <vt:lpstr>PowerPoint Presentation</vt:lpstr>
      <vt:lpstr>Key Principles</vt:lpstr>
      <vt:lpstr>Key Principles</vt:lpstr>
      <vt:lpstr>PowerPoint Presentation</vt:lpstr>
      <vt:lpstr>Transitions Process</vt:lpstr>
    </vt:vector>
  </TitlesOfParts>
  <Company>Cheshire and Wirral Partnership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Danielle Burton</dc:creator>
  <cp:keywords>powerpoint</cp:keywords>
  <cp:lastModifiedBy>Tittle, Sally J.</cp:lastModifiedBy>
  <cp:revision>14</cp:revision>
  <dcterms:modified xsi:type="dcterms:W3CDTF">2019-10-28T11:11:01Z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0x010100B9D611BC720A7B4FAC0E00921276439F</vt:lpwstr>
  </property>
  <property fmtid="{D5CDD505-2E9C-101B-9397-08002B2CF9AE}" pid="3" name="TaxKeyword">
    <vt:lpwstr>864;#powerpoint|71b66d57-8f5a-4fd9-a441-3ce69533eecd</vt:lpwstr>
  </property>
  <property fmtid="{D5CDD505-2E9C-101B-9397-08002B2CF9AE}" pid="4" name="NICETaxonomy">
    <vt:lpwstr/>
  </property>
</Properties>
</file>