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4" r:id="rId2"/>
  </p:sldMasterIdLst>
  <p:notesMasterIdLst>
    <p:notesMasterId r:id="rId39"/>
  </p:notesMasterIdLst>
  <p:handoutMasterIdLst>
    <p:handoutMasterId r:id="rId40"/>
  </p:handoutMasterIdLst>
  <p:sldIdLst>
    <p:sldId id="258" r:id="rId3"/>
    <p:sldId id="345" r:id="rId4"/>
    <p:sldId id="334" r:id="rId5"/>
    <p:sldId id="356" r:id="rId6"/>
    <p:sldId id="303" r:id="rId7"/>
    <p:sldId id="305" r:id="rId8"/>
    <p:sldId id="324" r:id="rId9"/>
    <p:sldId id="350" r:id="rId10"/>
    <p:sldId id="336" r:id="rId11"/>
    <p:sldId id="325" r:id="rId12"/>
    <p:sldId id="304" r:id="rId13"/>
    <p:sldId id="301" r:id="rId14"/>
    <p:sldId id="323" r:id="rId15"/>
    <p:sldId id="352" r:id="rId16"/>
    <p:sldId id="306" r:id="rId17"/>
    <p:sldId id="311" r:id="rId18"/>
    <p:sldId id="347" r:id="rId19"/>
    <p:sldId id="337" r:id="rId20"/>
    <p:sldId id="318" r:id="rId21"/>
    <p:sldId id="339" r:id="rId22"/>
    <p:sldId id="348" r:id="rId23"/>
    <p:sldId id="319" r:id="rId24"/>
    <p:sldId id="310" r:id="rId25"/>
    <p:sldId id="314" r:id="rId26"/>
    <p:sldId id="326" r:id="rId27"/>
    <p:sldId id="313" r:id="rId28"/>
    <p:sldId id="341" r:id="rId29"/>
    <p:sldId id="343" r:id="rId30"/>
    <p:sldId id="344" r:id="rId31"/>
    <p:sldId id="354" r:id="rId32"/>
    <p:sldId id="355" r:id="rId33"/>
    <p:sldId id="316" r:id="rId34"/>
    <p:sldId id="342" r:id="rId35"/>
    <p:sldId id="349" r:id="rId36"/>
    <p:sldId id="321" r:id="rId37"/>
    <p:sldId id="353" r:id="rId38"/>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rral Council"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25" autoAdjust="0"/>
    <p:restoredTop sz="94660"/>
  </p:normalViewPr>
  <p:slideViewPr>
    <p:cSldViewPr>
      <p:cViewPr>
        <p:scale>
          <a:sx n="100" d="100"/>
          <a:sy n="100" d="100"/>
        </p:scale>
        <p:origin x="-24" y="-3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E8D135-CAB8-4BD1-8DB5-C9D59986700E}" type="doc">
      <dgm:prSet loTypeId="urn:microsoft.com/office/officeart/2005/8/layout/pyramid1" loCatId="pyramid" qsTypeId="urn:microsoft.com/office/officeart/2005/8/quickstyle/simple1" qsCatId="simple" csTypeId="urn:microsoft.com/office/officeart/2005/8/colors/accent1_2" csCatId="accent1" phldr="1"/>
      <dgm:spPr/>
    </dgm:pt>
    <dgm:pt modelId="{67875632-5FC9-4839-8935-5BFA26EEF04D}" type="pres">
      <dgm:prSet presAssocID="{F7E8D135-CAB8-4BD1-8DB5-C9D59986700E}" presName="Name0" presStyleCnt="0">
        <dgm:presLayoutVars>
          <dgm:dir/>
          <dgm:animLvl val="lvl"/>
          <dgm:resizeHandles val="exact"/>
        </dgm:presLayoutVars>
      </dgm:prSet>
      <dgm:spPr/>
    </dgm:pt>
  </dgm:ptLst>
  <dgm:cxnLst>
    <dgm:cxn modelId="{62A44FEE-FE8D-4288-9B1D-2208978C8BC8}" type="presOf" srcId="{F7E8D135-CAB8-4BD1-8DB5-C9D59986700E}" destId="{67875632-5FC9-4839-8935-5BFA26EEF04D}"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741745-0795-456D-975F-CC768294DF8A}" type="doc">
      <dgm:prSet loTypeId="urn:microsoft.com/office/officeart/2005/8/layout/pyramid1" loCatId="pyramid" qsTypeId="urn:microsoft.com/office/officeart/2005/8/quickstyle/3d4" qsCatId="3D" csTypeId="urn:microsoft.com/office/officeart/2005/8/colors/colorful5" csCatId="colorful" phldr="1"/>
      <dgm:spPr/>
    </dgm:pt>
    <dgm:pt modelId="{4EC1AA7E-091A-4CE1-AF65-9F1F6C81A1C6}">
      <dgm:prSet phldrT="[Text]" custT="1"/>
      <dgm:spPr/>
      <dgm:t>
        <a:bodyPr/>
        <a:lstStyle/>
        <a:p>
          <a:r>
            <a:rPr lang="en-GB" sz="2000" baseline="0" dirty="0" smtClean="0"/>
            <a:t>ASP’s / School SEN support</a:t>
          </a:r>
        </a:p>
        <a:p>
          <a:r>
            <a:rPr lang="en-GB" sz="1400" baseline="0" dirty="0" smtClean="0"/>
            <a:t>(replacing School Action / School Action Plus)</a:t>
          </a:r>
        </a:p>
        <a:p>
          <a:r>
            <a:rPr lang="en-GB" sz="1400" baseline="0" dirty="0" smtClean="0"/>
            <a:t>SEN support – Graduated Approach</a:t>
          </a:r>
          <a:endParaRPr lang="en-GB" sz="1400" baseline="0" dirty="0"/>
        </a:p>
      </dgm:t>
    </dgm:pt>
    <dgm:pt modelId="{996B1AD5-F9FC-4557-B1DB-A6573133DC2B}" type="parTrans" cxnId="{CFB98C7C-BE7D-43F5-8EC4-BDD6C60AE7AC}">
      <dgm:prSet/>
      <dgm:spPr/>
      <dgm:t>
        <a:bodyPr/>
        <a:lstStyle/>
        <a:p>
          <a:endParaRPr lang="en-GB"/>
        </a:p>
      </dgm:t>
    </dgm:pt>
    <dgm:pt modelId="{8A1BFEA6-163B-423C-A1EE-3B64636D304E}" type="sibTrans" cxnId="{CFB98C7C-BE7D-43F5-8EC4-BDD6C60AE7AC}">
      <dgm:prSet/>
      <dgm:spPr/>
      <dgm:t>
        <a:bodyPr/>
        <a:lstStyle/>
        <a:p>
          <a:endParaRPr lang="en-GB"/>
        </a:p>
      </dgm:t>
    </dgm:pt>
    <dgm:pt modelId="{D45F5E32-09F6-46D7-BEE5-6B6B2E7A6DAE}">
      <dgm:prSet phldrT="[Text]" custT="1"/>
      <dgm:spPr/>
      <dgm:t>
        <a:bodyPr/>
        <a:lstStyle/>
        <a:p>
          <a:r>
            <a:rPr lang="en-GB" sz="2200" baseline="0" dirty="0" smtClean="0"/>
            <a:t>PCP Plans</a:t>
          </a:r>
        </a:p>
        <a:p>
          <a:r>
            <a:rPr lang="en-GB" sz="1400" baseline="0" dirty="0" smtClean="0"/>
            <a:t>High quality teaching differentiated for all pupils</a:t>
          </a:r>
          <a:endParaRPr lang="en-GB" sz="1400" baseline="0" dirty="0"/>
        </a:p>
      </dgm:t>
    </dgm:pt>
    <dgm:pt modelId="{683DB4A1-08DA-4573-9D11-959A706C390E}" type="parTrans" cxnId="{6053C20E-8947-4CF8-A335-652C1E48D8A1}">
      <dgm:prSet/>
      <dgm:spPr/>
      <dgm:t>
        <a:bodyPr/>
        <a:lstStyle/>
        <a:p>
          <a:endParaRPr lang="en-GB"/>
        </a:p>
      </dgm:t>
    </dgm:pt>
    <dgm:pt modelId="{1B482DD6-2D4C-412E-BAEB-E1DC15D4A784}" type="sibTrans" cxnId="{6053C20E-8947-4CF8-A335-652C1E48D8A1}">
      <dgm:prSet/>
      <dgm:spPr/>
      <dgm:t>
        <a:bodyPr/>
        <a:lstStyle/>
        <a:p>
          <a:endParaRPr lang="en-GB"/>
        </a:p>
      </dgm:t>
    </dgm:pt>
    <dgm:pt modelId="{17E7E180-CBCB-488B-BFD8-2F3E94B8489D}">
      <dgm:prSet phldrT="[Text]" custT="1"/>
      <dgm:spPr/>
      <dgm:t>
        <a:bodyPr/>
        <a:lstStyle/>
        <a:p>
          <a:endParaRPr lang="en-GB" sz="2200" baseline="0" dirty="0" smtClean="0"/>
        </a:p>
        <a:p>
          <a:r>
            <a:rPr lang="en-GB" sz="2200" baseline="0" dirty="0" smtClean="0"/>
            <a:t>EHCP’s</a:t>
          </a:r>
          <a:endParaRPr lang="en-GB" sz="2200" baseline="0" dirty="0"/>
        </a:p>
      </dgm:t>
    </dgm:pt>
    <dgm:pt modelId="{2CA2E3CF-22A7-407E-906E-24A98B5D06BA}" type="sibTrans" cxnId="{B556E1D0-B4E8-4F5C-A81B-17892975609D}">
      <dgm:prSet/>
      <dgm:spPr/>
      <dgm:t>
        <a:bodyPr/>
        <a:lstStyle/>
        <a:p>
          <a:endParaRPr lang="en-GB"/>
        </a:p>
      </dgm:t>
    </dgm:pt>
    <dgm:pt modelId="{80F8737D-8230-4443-B151-ECB59F3A36F7}" type="parTrans" cxnId="{B556E1D0-B4E8-4F5C-A81B-17892975609D}">
      <dgm:prSet/>
      <dgm:spPr/>
      <dgm:t>
        <a:bodyPr/>
        <a:lstStyle/>
        <a:p>
          <a:endParaRPr lang="en-GB"/>
        </a:p>
      </dgm:t>
    </dgm:pt>
    <dgm:pt modelId="{026DEF0E-3A46-4A7B-AF85-D6AF6E49F581}" type="pres">
      <dgm:prSet presAssocID="{F9741745-0795-456D-975F-CC768294DF8A}" presName="Name0" presStyleCnt="0">
        <dgm:presLayoutVars>
          <dgm:dir/>
          <dgm:animLvl val="lvl"/>
          <dgm:resizeHandles val="exact"/>
        </dgm:presLayoutVars>
      </dgm:prSet>
      <dgm:spPr/>
    </dgm:pt>
    <dgm:pt modelId="{34F4FCDD-EB4D-4D8C-B909-59EEF7A1A5FE}" type="pres">
      <dgm:prSet presAssocID="{17E7E180-CBCB-488B-BFD8-2F3E94B8489D}" presName="Name8" presStyleCnt="0"/>
      <dgm:spPr/>
    </dgm:pt>
    <dgm:pt modelId="{DA47B51A-702A-4D60-A160-54BF5AA38A68}" type="pres">
      <dgm:prSet presAssocID="{17E7E180-CBCB-488B-BFD8-2F3E94B8489D}" presName="level" presStyleLbl="node1" presStyleIdx="0" presStyleCnt="3">
        <dgm:presLayoutVars>
          <dgm:chMax val="1"/>
          <dgm:bulletEnabled val="1"/>
        </dgm:presLayoutVars>
      </dgm:prSet>
      <dgm:spPr/>
      <dgm:t>
        <a:bodyPr/>
        <a:lstStyle/>
        <a:p>
          <a:endParaRPr lang="en-GB"/>
        </a:p>
      </dgm:t>
    </dgm:pt>
    <dgm:pt modelId="{2DE73CDC-2D59-4076-9B41-9BD528FB94BF}" type="pres">
      <dgm:prSet presAssocID="{17E7E180-CBCB-488B-BFD8-2F3E94B8489D}" presName="levelTx" presStyleLbl="revTx" presStyleIdx="0" presStyleCnt="0">
        <dgm:presLayoutVars>
          <dgm:chMax val="1"/>
          <dgm:bulletEnabled val="1"/>
        </dgm:presLayoutVars>
      </dgm:prSet>
      <dgm:spPr/>
      <dgm:t>
        <a:bodyPr/>
        <a:lstStyle/>
        <a:p>
          <a:endParaRPr lang="en-GB"/>
        </a:p>
      </dgm:t>
    </dgm:pt>
    <dgm:pt modelId="{96A403A1-1605-45AD-B6B5-0BD3C3CE529F}" type="pres">
      <dgm:prSet presAssocID="{4EC1AA7E-091A-4CE1-AF65-9F1F6C81A1C6}" presName="Name8" presStyleCnt="0"/>
      <dgm:spPr/>
    </dgm:pt>
    <dgm:pt modelId="{DB5B77F8-DBDE-4F57-8CDD-296A411436D6}" type="pres">
      <dgm:prSet presAssocID="{4EC1AA7E-091A-4CE1-AF65-9F1F6C81A1C6}" presName="level" presStyleLbl="node1" presStyleIdx="1" presStyleCnt="3">
        <dgm:presLayoutVars>
          <dgm:chMax val="1"/>
          <dgm:bulletEnabled val="1"/>
        </dgm:presLayoutVars>
      </dgm:prSet>
      <dgm:spPr/>
      <dgm:t>
        <a:bodyPr/>
        <a:lstStyle/>
        <a:p>
          <a:endParaRPr lang="en-GB"/>
        </a:p>
      </dgm:t>
    </dgm:pt>
    <dgm:pt modelId="{052EDDDB-8411-4D92-A684-E05CF9B6A724}" type="pres">
      <dgm:prSet presAssocID="{4EC1AA7E-091A-4CE1-AF65-9F1F6C81A1C6}" presName="levelTx" presStyleLbl="revTx" presStyleIdx="0" presStyleCnt="0">
        <dgm:presLayoutVars>
          <dgm:chMax val="1"/>
          <dgm:bulletEnabled val="1"/>
        </dgm:presLayoutVars>
      </dgm:prSet>
      <dgm:spPr/>
      <dgm:t>
        <a:bodyPr/>
        <a:lstStyle/>
        <a:p>
          <a:endParaRPr lang="en-GB"/>
        </a:p>
      </dgm:t>
    </dgm:pt>
    <dgm:pt modelId="{E40805F0-D0A7-43EF-B951-D0FE638F768C}" type="pres">
      <dgm:prSet presAssocID="{D45F5E32-09F6-46D7-BEE5-6B6B2E7A6DAE}" presName="Name8" presStyleCnt="0"/>
      <dgm:spPr/>
    </dgm:pt>
    <dgm:pt modelId="{7BC99DF6-0A86-4101-8976-6CC4C205E66C}" type="pres">
      <dgm:prSet presAssocID="{D45F5E32-09F6-46D7-BEE5-6B6B2E7A6DAE}" presName="level" presStyleLbl="node1" presStyleIdx="2" presStyleCnt="3">
        <dgm:presLayoutVars>
          <dgm:chMax val="1"/>
          <dgm:bulletEnabled val="1"/>
        </dgm:presLayoutVars>
      </dgm:prSet>
      <dgm:spPr/>
      <dgm:t>
        <a:bodyPr/>
        <a:lstStyle/>
        <a:p>
          <a:endParaRPr lang="en-GB"/>
        </a:p>
      </dgm:t>
    </dgm:pt>
    <dgm:pt modelId="{F29D2F4F-6BFF-4BC0-86F7-0B9E8D3C95B1}" type="pres">
      <dgm:prSet presAssocID="{D45F5E32-09F6-46D7-BEE5-6B6B2E7A6DAE}" presName="levelTx" presStyleLbl="revTx" presStyleIdx="0" presStyleCnt="0">
        <dgm:presLayoutVars>
          <dgm:chMax val="1"/>
          <dgm:bulletEnabled val="1"/>
        </dgm:presLayoutVars>
      </dgm:prSet>
      <dgm:spPr/>
      <dgm:t>
        <a:bodyPr/>
        <a:lstStyle/>
        <a:p>
          <a:endParaRPr lang="en-GB"/>
        </a:p>
      </dgm:t>
    </dgm:pt>
  </dgm:ptLst>
  <dgm:cxnLst>
    <dgm:cxn modelId="{D5653DDB-32A5-4B98-A3DD-9E07C71612A2}" type="presOf" srcId="{D45F5E32-09F6-46D7-BEE5-6B6B2E7A6DAE}" destId="{7BC99DF6-0A86-4101-8976-6CC4C205E66C}" srcOrd="0" destOrd="0" presId="urn:microsoft.com/office/officeart/2005/8/layout/pyramid1"/>
    <dgm:cxn modelId="{CFB98C7C-BE7D-43F5-8EC4-BDD6C60AE7AC}" srcId="{F9741745-0795-456D-975F-CC768294DF8A}" destId="{4EC1AA7E-091A-4CE1-AF65-9F1F6C81A1C6}" srcOrd="1" destOrd="0" parTransId="{996B1AD5-F9FC-4557-B1DB-A6573133DC2B}" sibTransId="{8A1BFEA6-163B-423C-A1EE-3B64636D304E}"/>
    <dgm:cxn modelId="{AA615345-EDA3-4C08-998D-F59BE23F2F11}" type="presOf" srcId="{D45F5E32-09F6-46D7-BEE5-6B6B2E7A6DAE}" destId="{F29D2F4F-6BFF-4BC0-86F7-0B9E8D3C95B1}" srcOrd="1" destOrd="0" presId="urn:microsoft.com/office/officeart/2005/8/layout/pyramid1"/>
    <dgm:cxn modelId="{6053C20E-8947-4CF8-A335-652C1E48D8A1}" srcId="{F9741745-0795-456D-975F-CC768294DF8A}" destId="{D45F5E32-09F6-46D7-BEE5-6B6B2E7A6DAE}" srcOrd="2" destOrd="0" parTransId="{683DB4A1-08DA-4573-9D11-959A706C390E}" sibTransId="{1B482DD6-2D4C-412E-BAEB-E1DC15D4A784}"/>
    <dgm:cxn modelId="{352600C3-95D7-43DD-9337-F2864B9FB576}" type="presOf" srcId="{F9741745-0795-456D-975F-CC768294DF8A}" destId="{026DEF0E-3A46-4A7B-AF85-D6AF6E49F581}" srcOrd="0" destOrd="0" presId="urn:microsoft.com/office/officeart/2005/8/layout/pyramid1"/>
    <dgm:cxn modelId="{88E6E651-46E2-4B57-A34C-4161E7598058}" type="presOf" srcId="{4EC1AA7E-091A-4CE1-AF65-9F1F6C81A1C6}" destId="{DB5B77F8-DBDE-4F57-8CDD-296A411436D6}" srcOrd="0" destOrd="0" presId="urn:microsoft.com/office/officeart/2005/8/layout/pyramid1"/>
    <dgm:cxn modelId="{0505B997-A771-4929-A15F-ED534D221476}" type="presOf" srcId="{17E7E180-CBCB-488B-BFD8-2F3E94B8489D}" destId="{2DE73CDC-2D59-4076-9B41-9BD528FB94BF}" srcOrd="1" destOrd="0" presId="urn:microsoft.com/office/officeart/2005/8/layout/pyramid1"/>
    <dgm:cxn modelId="{05E82CFC-131F-4506-AB85-F38D1035C025}" type="presOf" srcId="{4EC1AA7E-091A-4CE1-AF65-9F1F6C81A1C6}" destId="{052EDDDB-8411-4D92-A684-E05CF9B6A724}" srcOrd="1" destOrd="0" presId="urn:microsoft.com/office/officeart/2005/8/layout/pyramid1"/>
    <dgm:cxn modelId="{5884C379-F00D-40A6-BFDB-9FA8040726E3}" type="presOf" srcId="{17E7E180-CBCB-488B-BFD8-2F3E94B8489D}" destId="{DA47B51A-702A-4D60-A160-54BF5AA38A68}" srcOrd="0" destOrd="0" presId="urn:microsoft.com/office/officeart/2005/8/layout/pyramid1"/>
    <dgm:cxn modelId="{B556E1D0-B4E8-4F5C-A81B-17892975609D}" srcId="{F9741745-0795-456D-975F-CC768294DF8A}" destId="{17E7E180-CBCB-488B-BFD8-2F3E94B8489D}" srcOrd="0" destOrd="0" parTransId="{80F8737D-8230-4443-B151-ECB59F3A36F7}" sibTransId="{2CA2E3CF-22A7-407E-906E-24A98B5D06BA}"/>
    <dgm:cxn modelId="{707B817F-0EAC-422F-812C-98105601A416}" type="presParOf" srcId="{026DEF0E-3A46-4A7B-AF85-D6AF6E49F581}" destId="{34F4FCDD-EB4D-4D8C-B909-59EEF7A1A5FE}" srcOrd="0" destOrd="0" presId="urn:microsoft.com/office/officeart/2005/8/layout/pyramid1"/>
    <dgm:cxn modelId="{05D5A766-501B-4FD4-AA1C-5BCB9D0F92CB}" type="presParOf" srcId="{34F4FCDD-EB4D-4D8C-B909-59EEF7A1A5FE}" destId="{DA47B51A-702A-4D60-A160-54BF5AA38A68}" srcOrd="0" destOrd="0" presId="urn:microsoft.com/office/officeart/2005/8/layout/pyramid1"/>
    <dgm:cxn modelId="{CEDE0A52-4786-4F58-801B-F33C630A7CB9}" type="presParOf" srcId="{34F4FCDD-EB4D-4D8C-B909-59EEF7A1A5FE}" destId="{2DE73CDC-2D59-4076-9B41-9BD528FB94BF}" srcOrd="1" destOrd="0" presId="urn:microsoft.com/office/officeart/2005/8/layout/pyramid1"/>
    <dgm:cxn modelId="{F2932ED2-5052-45EE-830D-CB074C8341AC}" type="presParOf" srcId="{026DEF0E-3A46-4A7B-AF85-D6AF6E49F581}" destId="{96A403A1-1605-45AD-B6B5-0BD3C3CE529F}" srcOrd="1" destOrd="0" presId="urn:microsoft.com/office/officeart/2005/8/layout/pyramid1"/>
    <dgm:cxn modelId="{316F3AE8-3613-4A4B-91E0-5EBB394BB999}" type="presParOf" srcId="{96A403A1-1605-45AD-B6B5-0BD3C3CE529F}" destId="{DB5B77F8-DBDE-4F57-8CDD-296A411436D6}" srcOrd="0" destOrd="0" presId="urn:microsoft.com/office/officeart/2005/8/layout/pyramid1"/>
    <dgm:cxn modelId="{60A49997-78F6-493D-9B34-6757E199756F}" type="presParOf" srcId="{96A403A1-1605-45AD-B6B5-0BD3C3CE529F}" destId="{052EDDDB-8411-4D92-A684-E05CF9B6A724}" srcOrd="1" destOrd="0" presId="urn:microsoft.com/office/officeart/2005/8/layout/pyramid1"/>
    <dgm:cxn modelId="{3F1DC447-2F7D-47BD-9F57-9B44A9C0252B}" type="presParOf" srcId="{026DEF0E-3A46-4A7B-AF85-D6AF6E49F581}" destId="{E40805F0-D0A7-43EF-B951-D0FE638F768C}" srcOrd="2" destOrd="0" presId="urn:microsoft.com/office/officeart/2005/8/layout/pyramid1"/>
    <dgm:cxn modelId="{D2F6D6C0-707F-48B9-92C2-6AF6A02BCD22}" type="presParOf" srcId="{E40805F0-D0A7-43EF-B951-D0FE638F768C}" destId="{7BC99DF6-0A86-4101-8976-6CC4C205E66C}" srcOrd="0" destOrd="0" presId="urn:microsoft.com/office/officeart/2005/8/layout/pyramid1"/>
    <dgm:cxn modelId="{205B8D1A-3FD2-4E6E-ABB9-BB7176EABCDB}" type="presParOf" srcId="{E40805F0-D0A7-43EF-B951-D0FE638F768C}" destId="{F29D2F4F-6BFF-4BC0-86F7-0B9E8D3C95B1}" srcOrd="1" destOrd="0" presId="urn:microsoft.com/office/officeart/2005/8/layout/pyramid1"/>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47B51A-702A-4D60-A160-54BF5AA38A68}">
      <dsp:nvSpPr>
        <dsp:cNvPr id="0" name=""/>
        <dsp:cNvSpPr/>
      </dsp:nvSpPr>
      <dsp:spPr>
        <a:xfrm>
          <a:off x="2304256" y="0"/>
          <a:ext cx="2304255" cy="2016224"/>
        </a:xfrm>
        <a:prstGeom prst="trapezoid">
          <a:avLst>
            <a:gd name="adj" fmla="val 57143"/>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GB" sz="2200" kern="1200" baseline="0" dirty="0" smtClean="0"/>
        </a:p>
        <a:p>
          <a:pPr lvl="0" algn="ctr" defTabSz="977900">
            <a:lnSpc>
              <a:spcPct val="90000"/>
            </a:lnSpc>
            <a:spcBef>
              <a:spcPct val="0"/>
            </a:spcBef>
            <a:spcAft>
              <a:spcPct val="35000"/>
            </a:spcAft>
          </a:pPr>
          <a:r>
            <a:rPr lang="en-GB" sz="2200" kern="1200" baseline="0" dirty="0" smtClean="0"/>
            <a:t>EHCP’s</a:t>
          </a:r>
          <a:endParaRPr lang="en-GB" sz="2200" kern="1200" baseline="0" dirty="0"/>
        </a:p>
      </dsp:txBody>
      <dsp:txXfrm>
        <a:off x="2304256" y="0"/>
        <a:ext cx="2304255" cy="2016224"/>
      </dsp:txXfrm>
    </dsp:sp>
    <dsp:sp modelId="{DB5B77F8-DBDE-4F57-8CDD-296A411436D6}">
      <dsp:nvSpPr>
        <dsp:cNvPr id="0" name=""/>
        <dsp:cNvSpPr/>
      </dsp:nvSpPr>
      <dsp:spPr>
        <a:xfrm>
          <a:off x="1152128" y="2016224"/>
          <a:ext cx="4608511" cy="2016224"/>
        </a:xfrm>
        <a:prstGeom prst="trapezoid">
          <a:avLst>
            <a:gd name="adj" fmla="val 57143"/>
          </a:avLst>
        </a:prstGeom>
        <a:solidFill>
          <a:schemeClr val="accent5">
            <a:hueOff val="890332"/>
            <a:satOff val="13816"/>
            <a:lumOff val="-1853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baseline="0" dirty="0" smtClean="0"/>
            <a:t>ASP’s / School SEN support</a:t>
          </a:r>
        </a:p>
        <a:p>
          <a:pPr lvl="0" algn="ctr" defTabSz="889000">
            <a:lnSpc>
              <a:spcPct val="90000"/>
            </a:lnSpc>
            <a:spcBef>
              <a:spcPct val="0"/>
            </a:spcBef>
            <a:spcAft>
              <a:spcPct val="35000"/>
            </a:spcAft>
          </a:pPr>
          <a:r>
            <a:rPr lang="en-GB" sz="1400" kern="1200" baseline="0" dirty="0" smtClean="0"/>
            <a:t>(replacing School Action / School Action Plus)</a:t>
          </a:r>
        </a:p>
        <a:p>
          <a:pPr lvl="0" algn="ctr" defTabSz="889000">
            <a:lnSpc>
              <a:spcPct val="90000"/>
            </a:lnSpc>
            <a:spcBef>
              <a:spcPct val="0"/>
            </a:spcBef>
            <a:spcAft>
              <a:spcPct val="35000"/>
            </a:spcAft>
          </a:pPr>
          <a:r>
            <a:rPr lang="en-GB" sz="1400" kern="1200" baseline="0" dirty="0" smtClean="0"/>
            <a:t>SEN support – Graduated Approach</a:t>
          </a:r>
          <a:endParaRPr lang="en-GB" sz="1400" kern="1200" baseline="0" dirty="0"/>
        </a:p>
      </dsp:txBody>
      <dsp:txXfrm>
        <a:off x="1958617" y="2016224"/>
        <a:ext cx="2995532" cy="2016224"/>
      </dsp:txXfrm>
    </dsp:sp>
    <dsp:sp modelId="{7BC99DF6-0A86-4101-8976-6CC4C205E66C}">
      <dsp:nvSpPr>
        <dsp:cNvPr id="0" name=""/>
        <dsp:cNvSpPr/>
      </dsp:nvSpPr>
      <dsp:spPr>
        <a:xfrm>
          <a:off x="0" y="4032448"/>
          <a:ext cx="6912767" cy="2016224"/>
        </a:xfrm>
        <a:prstGeom prst="trapezoid">
          <a:avLst>
            <a:gd name="adj" fmla="val 57143"/>
          </a:avLst>
        </a:prstGeom>
        <a:solidFill>
          <a:schemeClr val="accent5">
            <a:hueOff val="1780663"/>
            <a:satOff val="27632"/>
            <a:lumOff val="-3705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baseline="0" dirty="0" smtClean="0"/>
            <a:t>PCP Plans</a:t>
          </a:r>
        </a:p>
        <a:p>
          <a:pPr lvl="0" algn="ctr" defTabSz="977900">
            <a:lnSpc>
              <a:spcPct val="90000"/>
            </a:lnSpc>
            <a:spcBef>
              <a:spcPct val="0"/>
            </a:spcBef>
            <a:spcAft>
              <a:spcPct val="35000"/>
            </a:spcAft>
          </a:pPr>
          <a:r>
            <a:rPr lang="en-GB" sz="1400" kern="1200" baseline="0" dirty="0" smtClean="0"/>
            <a:t>High quality teaching differentiated for all pupils</a:t>
          </a:r>
          <a:endParaRPr lang="en-GB" sz="1400" kern="1200" baseline="0" dirty="0"/>
        </a:p>
      </dsp:txBody>
      <dsp:txXfrm>
        <a:off x="1209734" y="4032448"/>
        <a:ext cx="4493299" cy="201622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184323"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184324"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184325"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0B9D0684-640C-4F95-98CF-CFCF4D3FD06D}" type="slidenum">
              <a:rPr lang="en-US" altLang="en-US"/>
              <a:pPr/>
              <a:t>‹#›</a:t>
            </a:fld>
            <a:endParaRPr lang="en-US" altLang="en-US"/>
          </a:p>
        </p:txBody>
      </p:sp>
    </p:spTree>
    <p:extLst>
      <p:ext uri="{BB962C8B-B14F-4D97-AF65-F5344CB8AC3E}">
        <p14:creationId xmlns:p14="http://schemas.microsoft.com/office/powerpoint/2010/main" val="3733183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8294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82948"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294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295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8295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7A09F650-B6F8-4791-A010-EEA60B89BEDD}" type="slidenum">
              <a:rPr lang="en-US" altLang="en-US"/>
              <a:pPr/>
              <a:t>‹#›</a:t>
            </a:fld>
            <a:endParaRPr lang="en-US" altLang="en-US"/>
          </a:p>
        </p:txBody>
      </p:sp>
    </p:spTree>
    <p:extLst>
      <p:ext uri="{BB962C8B-B14F-4D97-AF65-F5344CB8AC3E}">
        <p14:creationId xmlns:p14="http://schemas.microsoft.com/office/powerpoint/2010/main" val="33992952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09F650-B6F8-4791-A010-EEA60B89BEDD}" type="slidenum">
              <a:rPr lang="en-US" altLang="en-US" smtClean="0"/>
              <a:pPr/>
              <a:t>17</a:t>
            </a:fld>
            <a:endParaRPr lang="en-US" altLang="en-US"/>
          </a:p>
        </p:txBody>
      </p:sp>
    </p:spTree>
    <p:extLst>
      <p:ext uri="{BB962C8B-B14F-4D97-AF65-F5344CB8AC3E}">
        <p14:creationId xmlns:p14="http://schemas.microsoft.com/office/powerpoint/2010/main" val="168543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3298"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altLang="en-US" noProof="0" smtClean="0"/>
              <a:t>Click to edit Master title style</a:t>
            </a:r>
          </a:p>
        </p:txBody>
      </p:sp>
      <p:sp>
        <p:nvSpPr>
          <p:cNvPr id="18329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183300" name="Rectangle 4"/>
          <p:cNvSpPr>
            <a:spLocks noGrp="1" noChangeArrowheads="1"/>
          </p:cNvSpPr>
          <p:nvPr>
            <p:ph type="dt" sz="quarter" idx="2"/>
          </p:nvPr>
        </p:nvSpPr>
        <p:spPr/>
        <p:txBody>
          <a:bodyPr/>
          <a:lstStyle>
            <a:lvl1pPr>
              <a:defRPr/>
            </a:lvl1pPr>
          </a:lstStyle>
          <a:p>
            <a:endParaRPr lang="en-US" altLang="en-US"/>
          </a:p>
        </p:txBody>
      </p:sp>
      <p:sp>
        <p:nvSpPr>
          <p:cNvPr id="183301" name="Rectangle 5"/>
          <p:cNvSpPr>
            <a:spLocks noGrp="1" noChangeArrowheads="1"/>
          </p:cNvSpPr>
          <p:nvPr>
            <p:ph type="ftr" sz="quarter" idx="3"/>
          </p:nvPr>
        </p:nvSpPr>
        <p:spPr/>
        <p:txBody>
          <a:bodyPr/>
          <a:lstStyle>
            <a:lvl1pPr>
              <a:defRPr/>
            </a:lvl1pPr>
          </a:lstStyle>
          <a:p>
            <a:endParaRPr lang="en-US" altLang="en-US"/>
          </a:p>
        </p:txBody>
      </p:sp>
      <p:sp>
        <p:nvSpPr>
          <p:cNvPr id="183302" name="Rectangle 6"/>
          <p:cNvSpPr>
            <a:spLocks noGrp="1" noChangeArrowheads="1"/>
          </p:cNvSpPr>
          <p:nvPr>
            <p:ph type="sldNum" sz="quarter" idx="4"/>
          </p:nvPr>
        </p:nvSpPr>
        <p:spPr/>
        <p:txBody>
          <a:bodyPr/>
          <a:lstStyle>
            <a:lvl1pPr>
              <a:defRPr/>
            </a:lvl1pPr>
          </a:lstStyle>
          <a:p>
            <a:fld id="{C29AD8DF-DB43-478E-AC69-41E694C0AE0B}"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397AD9E-ECE3-4CDE-A6E7-4960B61813CD}" type="slidenum">
              <a:rPr lang="en-US" altLang="en-US"/>
              <a:pPr/>
              <a:t>‹#›</a:t>
            </a:fld>
            <a:endParaRPr lang="en-US" altLang="en-US"/>
          </a:p>
        </p:txBody>
      </p:sp>
    </p:spTree>
    <p:extLst>
      <p:ext uri="{BB962C8B-B14F-4D97-AF65-F5344CB8AC3E}">
        <p14:creationId xmlns:p14="http://schemas.microsoft.com/office/powerpoint/2010/main" val="278094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279D9DD-AEE2-4AAC-A588-E540AA07DED6}" type="slidenum">
              <a:rPr lang="en-US" altLang="en-US"/>
              <a:pPr/>
              <a:t>‹#›</a:t>
            </a:fld>
            <a:endParaRPr lang="en-US" altLang="en-US"/>
          </a:p>
        </p:txBody>
      </p:sp>
    </p:spTree>
    <p:extLst>
      <p:ext uri="{BB962C8B-B14F-4D97-AF65-F5344CB8AC3E}">
        <p14:creationId xmlns:p14="http://schemas.microsoft.com/office/powerpoint/2010/main" val="4004546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E8BDCB2-FF1C-40A0-A262-44A75B5442CB}" type="slidenum">
              <a:rPr lang="en-US" altLang="en-US"/>
              <a:pPr/>
              <a:t>‹#›</a:t>
            </a:fld>
            <a:endParaRPr lang="en-US" altLang="en-US"/>
          </a:p>
        </p:txBody>
      </p:sp>
    </p:spTree>
    <p:extLst>
      <p:ext uri="{BB962C8B-B14F-4D97-AF65-F5344CB8AC3E}">
        <p14:creationId xmlns:p14="http://schemas.microsoft.com/office/powerpoint/2010/main" val="3784724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3298"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altLang="en-US" noProof="0" smtClean="0"/>
              <a:t>Click to edit Master title style</a:t>
            </a:r>
          </a:p>
        </p:txBody>
      </p:sp>
      <p:sp>
        <p:nvSpPr>
          <p:cNvPr id="18329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996692-9DD2-4CDF-9B1F-E55D7E634B03}"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518955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98A4F8-886A-40B2-8ED2-C111AF08A21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53722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D5F439-E18A-4668-937B-C628848036A4}"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060402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F143EC9-AC97-4D5D-87D8-6F847ECDFE8C}"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294390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8836600-C350-4E2C-8DBC-027EC997DF1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710703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4184A5-FA0B-4EB0-9C37-52805938D627}"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7067437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BED6F90-7E9F-48C7-86F8-63E31B7296E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672862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9BE21E0-3FCA-4E0F-A21E-9216499D14A9}" type="slidenum">
              <a:rPr lang="en-US" altLang="en-US"/>
              <a:pPr/>
              <a:t>‹#›</a:t>
            </a:fld>
            <a:endParaRPr lang="en-US" altLang="en-US"/>
          </a:p>
        </p:txBody>
      </p:sp>
    </p:spTree>
    <p:extLst>
      <p:ext uri="{BB962C8B-B14F-4D97-AF65-F5344CB8AC3E}">
        <p14:creationId xmlns:p14="http://schemas.microsoft.com/office/powerpoint/2010/main" val="3089776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18CA468-D6A5-40BE-9B33-5C27B4E4603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320099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BCACAF-88CF-479F-AF8F-AE9AABE5A54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983096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D81792-2513-4348-A532-7978F389CF8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2608680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6EAF71-A9EA-49B7-9164-3EC4D77A5298}"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5931939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902FC2-CA67-45A5-9F7F-E5C4E09E3ACD}"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930723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A5155EB-8A1C-46AD-A750-4A02350656AD}" type="slidenum">
              <a:rPr lang="en-US" altLang="en-US"/>
              <a:pPr/>
              <a:t>‹#›</a:t>
            </a:fld>
            <a:endParaRPr lang="en-US" altLang="en-US"/>
          </a:p>
        </p:txBody>
      </p:sp>
    </p:spTree>
    <p:extLst>
      <p:ext uri="{BB962C8B-B14F-4D97-AF65-F5344CB8AC3E}">
        <p14:creationId xmlns:p14="http://schemas.microsoft.com/office/powerpoint/2010/main" val="1261818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22D86D-C70F-4E9A-A864-4DBD65493BE3}" type="slidenum">
              <a:rPr lang="en-US" altLang="en-US"/>
              <a:pPr/>
              <a:t>‹#›</a:t>
            </a:fld>
            <a:endParaRPr lang="en-US" altLang="en-US"/>
          </a:p>
        </p:txBody>
      </p:sp>
    </p:spTree>
    <p:extLst>
      <p:ext uri="{BB962C8B-B14F-4D97-AF65-F5344CB8AC3E}">
        <p14:creationId xmlns:p14="http://schemas.microsoft.com/office/powerpoint/2010/main" val="407097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9EDDE7E-2FD7-498B-BFCC-C5B34D2121EA}" type="slidenum">
              <a:rPr lang="en-US" altLang="en-US"/>
              <a:pPr/>
              <a:t>‹#›</a:t>
            </a:fld>
            <a:endParaRPr lang="en-US" altLang="en-US"/>
          </a:p>
        </p:txBody>
      </p:sp>
    </p:spTree>
    <p:extLst>
      <p:ext uri="{BB962C8B-B14F-4D97-AF65-F5344CB8AC3E}">
        <p14:creationId xmlns:p14="http://schemas.microsoft.com/office/powerpoint/2010/main" val="298204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64D458E-ABD3-4AE7-B292-259C3404A9E4}" type="slidenum">
              <a:rPr lang="en-US" altLang="en-US"/>
              <a:pPr/>
              <a:t>‹#›</a:t>
            </a:fld>
            <a:endParaRPr lang="en-US" altLang="en-US"/>
          </a:p>
        </p:txBody>
      </p:sp>
    </p:spTree>
    <p:extLst>
      <p:ext uri="{BB962C8B-B14F-4D97-AF65-F5344CB8AC3E}">
        <p14:creationId xmlns:p14="http://schemas.microsoft.com/office/powerpoint/2010/main" val="2860982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01A45CE-03F4-458E-8865-EDB592E2FE66}" type="slidenum">
              <a:rPr lang="en-US" altLang="en-US"/>
              <a:pPr/>
              <a:t>‹#›</a:t>
            </a:fld>
            <a:endParaRPr lang="en-US" altLang="en-US"/>
          </a:p>
        </p:txBody>
      </p:sp>
    </p:spTree>
    <p:extLst>
      <p:ext uri="{BB962C8B-B14F-4D97-AF65-F5344CB8AC3E}">
        <p14:creationId xmlns:p14="http://schemas.microsoft.com/office/powerpoint/2010/main" val="2763117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5FAA4D8-30B4-4F5B-B680-CD190B3C0E4F}" type="slidenum">
              <a:rPr lang="en-US" altLang="en-US"/>
              <a:pPr/>
              <a:t>‹#›</a:t>
            </a:fld>
            <a:endParaRPr lang="en-US" altLang="en-US"/>
          </a:p>
        </p:txBody>
      </p:sp>
    </p:spTree>
    <p:extLst>
      <p:ext uri="{BB962C8B-B14F-4D97-AF65-F5344CB8AC3E}">
        <p14:creationId xmlns:p14="http://schemas.microsoft.com/office/powerpoint/2010/main" val="103129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1D37746-0260-4E52-B2D2-0AC3B014A1E3}" type="slidenum">
              <a:rPr lang="en-US" altLang="en-US"/>
              <a:pPr/>
              <a:t>‹#›</a:t>
            </a:fld>
            <a:endParaRPr lang="en-US" altLang="en-US"/>
          </a:p>
        </p:txBody>
      </p:sp>
    </p:spTree>
    <p:extLst>
      <p:ext uri="{BB962C8B-B14F-4D97-AF65-F5344CB8AC3E}">
        <p14:creationId xmlns:p14="http://schemas.microsoft.com/office/powerpoint/2010/main" val="215034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82275"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22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ltLang="en-US"/>
          </a:p>
        </p:txBody>
      </p:sp>
      <p:sp>
        <p:nvSpPr>
          <p:cNvPr id="1822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ltLang="en-US"/>
          </a:p>
        </p:txBody>
      </p:sp>
      <p:sp>
        <p:nvSpPr>
          <p:cNvPr id="1822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96926BB6-9157-4168-96EE-06BF9866418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82275"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22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ltLang="en-US">
              <a:solidFill>
                <a:srgbClr val="FFFFFF"/>
              </a:solidFill>
            </a:endParaRPr>
          </a:p>
        </p:txBody>
      </p:sp>
      <p:sp>
        <p:nvSpPr>
          <p:cNvPr id="1822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ltLang="en-US">
              <a:solidFill>
                <a:srgbClr val="FFFFFF"/>
              </a:solidFill>
            </a:endParaRPr>
          </a:p>
        </p:txBody>
      </p:sp>
      <p:sp>
        <p:nvSpPr>
          <p:cNvPr id="1822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08482AF3-3B89-469E-96B1-115BFB80AB4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612412823"/>
      </p:ext>
    </p:extLst>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58888" y="692150"/>
            <a:ext cx="7777162" cy="2520950"/>
          </a:xfrm>
        </p:spPr>
        <p:txBody>
          <a:bodyPr/>
          <a:lstStyle/>
          <a:p>
            <a:r>
              <a:rPr lang="en-GB" altLang="en-US" sz="5400" dirty="0"/>
              <a:t>SEND Training and Information for </a:t>
            </a:r>
            <a:r>
              <a:rPr lang="en-GB" altLang="en-US" sz="5400" dirty="0" err="1"/>
              <a:t>Headteachers</a:t>
            </a:r>
            <a:r>
              <a:rPr lang="en-GB" altLang="en-US" sz="5400" dirty="0"/>
              <a:t> and SENCO’s</a:t>
            </a:r>
            <a:br>
              <a:rPr lang="en-GB" altLang="en-US" sz="5400" dirty="0"/>
            </a:br>
            <a:r>
              <a:rPr lang="en-GB" altLang="en-US" sz="5400" dirty="0"/>
              <a:t>Friday 13</a:t>
            </a:r>
            <a:r>
              <a:rPr lang="en-GB" altLang="en-US" sz="5400" baseline="30000" dirty="0"/>
              <a:t>th</a:t>
            </a:r>
            <a:r>
              <a:rPr lang="en-GB" altLang="en-US" sz="5400" dirty="0"/>
              <a:t> February </a:t>
            </a:r>
            <a:endParaRPr lang="en-US" altLang="en-US" sz="5400" dirty="0"/>
          </a:p>
        </p:txBody>
      </p:sp>
      <p:pic>
        <p:nvPicPr>
          <p:cNvPr id="8195" name="Picture 3" descr="toddler playing with building bloc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4292600"/>
            <a:ext cx="1727200" cy="172720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WIRRAL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154_15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00563" y="4292600"/>
            <a:ext cx="2160587"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1" name="Text Box 9"/>
          <p:cNvSpPr txBox="1">
            <a:spLocks noChangeArrowheads="1"/>
          </p:cNvSpPr>
          <p:nvPr/>
        </p:nvSpPr>
        <p:spPr bwMode="auto">
          <a:xfrm>
            <a:off x="15875" y="6396038"/>
            <a:ext cx="10818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dirty="0" smtClean="0"/>
              <a:t>February</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GB" altLang="en-US" sz="4000"/>
              <a:t>When should schools request an EHCP needs assessment?</a:t>
            </a:r>
            <a:endParaRPr lang="en-US" altLang="en-US" sz="4000"/>
          </a:p>
        </p:txBody>
      </p:sp>
      <p:sp>
        <p:nvSpPr>
          <p:cNvPr id="249859" name="Rectangle 3"/>
          <p:cNvSpPr>
            <a:spLocks noGrp="1" noChangeArrowheads="1"/>
          </p:cNvSpPr>
          <p:nvPr>
            <p:ph type="body" idx="1"/>
          </p:nvPr>
        </p:nvSpPr>
        <p:spPr/>
        <p:txBody>
          <a:bodyPr/>
          <a:lstStyle/>
          <a:p>
            <a:pPr>
              <a:lnSpc>
                <a:spcPct val="90000"/>
              </a:lnSpc>
            </a:pPr>
            <a:r>
              <a:rPr lang="en-GB" altLang="en-US" sz="2800" dirty="0"/>
              <a:t>“When despite having taken relevant and purposeful action to identify, assess and meet the SEN of the child or young person, </a:t>
            </a:r>
            <a:r>
              <a:rPr lang="en-GB" altLang="en-US" sz="2800" b="1" dirty="0"/>
              <a:t>the child or young person has not made the expected progress</a:t>
            </a:r>
            <a:r>
              <a:rPr lang="en-GB" altLang="en-US" sz="2800" dirty="0"/>
              <a:t> - the school with the parents should consider requesting an EHCP needs </a:t>
            </a:r>
            <a:r>
              <a:rPr lang="en-GB" altLang="en-US" sz="2800" dirty="0" err="1"/>
              <a:t>assessment.”C.O.P</a:t>
            </a:r>
            <a:r>
              <a:rPr lang="en-GB" altLang="en-US" sz="2800" dirty="0"/>
              <a:t> 2014</a:t>
            </a:r>
          </a:p>
          <a:p>
            <a:pPr>
              <a:lnSpc>
                <a:spcPct val="90000"/>
              </a:lnSpc>
            </a:pPr>
            <a:r>
              <a:rPr lang="en-GB" altLang="en-US" sz="2800" dirty="0"/>
              <a:t>When schools have tried all the </a:t>
            </a:r>
            <a:r>
              <a:rPr lang="en-GB" altLang="en-US" sz="2800" dirty="0" err="1"/>
              <a:t>resourses</a:t>
            </a:r>
            <a:r>
              <a:rPr lang="en-GB" altLang="en-US" sz="2800" dirty="0"/>
              <a:t> available to them through their element 1 and 2 funding</a:t>
            </a:r>
            <a:endParaRPr lang="en-US" altLang="en-US" sz="2800" dirty="0"/>
          </a:p>
        </p:txBody>
      </p:sp>
      <p:pic>
        <p:nvPicPr>
          <p:cNvPr id="249860"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98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GB" altLang="en-US" sz="4000"/>
              <a:t>Do schools need to have had E.P involvement in order to request an EHCP assessment?</a:t>
            </a:r>
            <a:endParaRPr lang="en-US" altLang="en-US" sz="4000"/>
          </a:p>
        </p:txBody>
      </p:sp>
      <p:sp>
        <p:nvSpPr>
          <p:cNvPr id="223235" name="Rectangle 3"/>
          <p:cNvSpPr>
            <a:spLocks noGrp="1" noChangeArrowheads="1"/>
          </p:cNvSpPr>
          <p:nvPr>
            <p:ph type="body" idx="1"/>
          </p:nvPr>
        </p:nvSpPr>
        <p:spPr/>
        <p:txBody>
          <a:bodyPr/>
          <a:lstStyle/>
          <a:p>
            <a:endParaRPr lang="en-GB" altLang="en-US" dirty="0"/>
          </a:p>
          <a:p>
            <a:r>
              <a:rPr lang="en-GB" altLang="en-US" dirty="0"/>
              <a:t>In most cases children who have such significant needs which call for Specialist provision and will be known to the school Educational Psychologist</a:t>
            </a:r>
            <a:endParaRPr lang="en-US" altLang="en-US" dirty="0"/>
          </a:p>
        </p:txBody>
      </p:sp>
      <p:pic>
        <p:nvPicPr>
          <p:cNvPr id="223236" name="Picture 9"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32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GB" altLang="en-US" sz="4000"/>
              <a:t>How do schools request an EHCP needs assessment?</a:t>
            </a:r>
            <a:endParaRPr lang="en-US" altLang="en-US" sz="4000"/>
          </a:p>
        </p:txBody>
      </p:sp>
      <p:sp>
        <p:nvSpPr>
          <p:cNvPr id="220163" name="Rectangle 3"/>
          <p:cNvSpPr>
            <a:spLocks noGrp="1" noChangeArrowheads="1"/>
          </p:cNvSpPr>
          <p:nvPr>
            <p:ph type="body" idx="1"/>
          </p:nvPr>
        </p:nvSpPr>
        <p:spPr>
          <a:xfrm>
            <a:off x="395288" y="1125538"/>
            <a:ext cx="8291512" cy="4611687"/>
          </a:xfrm>
        </p:spPr>
        <p:txBody>
          <a:bodyPr/>
          <a:lstStyle/>
          <a:p>
            <a:endParaRPr lang="en-GB" altLang="en-US" sz="2800" dirty="0"/>
          </a:p>
          <a:p>
            <a:r>
              <a:rPr lang="en-GB" altLang="en-US" sz="2800" dirty="0"/>
              <a:t>If schools are considering making a request  they </a:t>
            </a:r>
            <a:r>
              <a:rPr lang="en-GB" altLang="en-US" sz="2800" b="1" dirty="0"/>
              <a:t>should</a:t>
            </a:r>
            <a:r>
              <a:rPr lang="en-GB" altLang="en-US" sz="2800" dirty="0"/>
              <a:t> hold a multi agency meeting to review the impact of the provision supplied</a:t>
            </a:r>
          </a:p>
          <a:p>
            <a:r>
              <a:rPr lang="en-GB" altLang="en-US" sz="2800" dirty="0"/>
              <a:t>If the feeling is that the child has not made expected progress…</a:t>
            </a:r>
          </a:p>
          <a:p>
            <a:r>
              <a:rPr lang="en-GB" altLang="en-US" sz="2800" dirty="0"/>
              <a:t>Schools should fill out an SNR 1 form and attach the </a:t>
            </a:r>
            <a:r>
              <a:rPr lang="en-GB" altLang="en-US" sz="2800" b="1" dirty="0"/>
              <a:t>appropriate paperwork</a:t>
            </a:r>
            <a:r>
              <a:rPr lang="en-GB" altLang="en-US" sz="2800" dirty="0"/>
              <a:t>.</a:t>
            </a:r>
          </a:p>
          <a:p>
            <a:r>
              <a:rPr lang="en-GB" altLang="en-US" sz="2800" dirty="0"/>
              <a:t>SNR 1 forms are available on WESCOM</a:t>
            </a:r>
            <a:endParaRPr lang="en-US" altLang="en-US" sz="2800" dirty="0"/>
          </a:p>
        </p:txBody>
      </p:sp>
      <p:pic>
        <p:nvPicPr>
          <p:cNvPr id="220164" name="Picture 9"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01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016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016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01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GB" altLang="en-US" sz="4000"/>
              <a:t>What do schools need to send in with requests for an EHCP assessment?</a:t>
            </a:r>
            <a:endParaRPr lang="en-US" altLang="en-US" sz="4000"/>
          </a:p>
        </p:txBody>
      </p:sp>
      <p:sp>
        <p:nvSpPr>
          <p:cNvPr id="247811" name="Rectangle 3"/>
          <p:cNvSpPr>
            <a:spLocks noGrp="1" noChangeArrowheads="1"/>
          </p:cNvSpPr>
          <p:nvPr>
            <p:ph type="body" idx="1"/>
          </p:nvPr>
        </p:nvSpPr>
        <p:spPr/>
        <p:txBody>
          <a:bodyPr/>
          <a:lstStyle/>
          <a:p>
            <a:r>
              <a:rPr lang="en-GB" altLang="en-US" dirty="0"/>
              <a:t>To inform its decision on whether to initiate an assessment the L.A will expect to see evidence of the action taken by the school as part of SEN support</a:t>
            </a:r>
          </a:p>
          <a:p>
            <a:r>
              <a:rPr lang="en-GB" altLang="en-US" dirty="0"/>
              <a:t>Currently this will need to include;</a:t>
            </a:r>
          </a:p>
          <a:p>
            <a:pPr lvl="1"/>
            <a:r>
              <a:rPr lang="en-GB" altLang="en-US" dirty="0"/>
              <a:t>An Additional Support Plan (ASP) which has been reviewed OR  </a:t>
            </a:r>
          </a:p>
          <a:p>
            <a:pPr lvl="1"/>
            <a:r>
              <a:rPr lang="en-GB" altLang="en-US" dirty="0"/>
              <a:t>the following documents…</a:t>
            </a:r>
            <a:endParaRPr lang="en-US" altLang="en-US" dirty="0"/>
          </a:p>
        </p:txBody>
      </p:sp>
      <p:pic>
        <p:nvPicPr>
          <p:cNvPr id="247812"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78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781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78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GB" altLang="en-US" sz="4000"/>
              <a:t>The following documents…</a:t>
            </a:r>
            <a:r>
              <a:rPr lang="en-US" altLang="en-US" sz="4000"/>
              <a:t/>
            </a:r>
            <a:br>
              <a:rPr lang="en-US" altLang="en-US" sz="4000"/>
            </a:br>
            <a:endParaRPr lang="en-US" altLang="en-US" sz="4000"/>
          </a:p>
        </p:txBody>
      </p:sp>
      <p:sp>
        <p:nvSpPr>
          <p:cNvPr id="287747" name="Rectangle 3"/>
          <p:cNvSpPr>
            <a:spLocks noGrp="1" noChangeArrowheads="1"/>
          </p:cNvSpPr>
          <p:nvPr>
            <p:ph type="body" idx="1"/>
          </p:nvPr>
        </p:nvSpPr>
        <p:spPr>
          <a:xfrm>
            <a:off x="611188" y="1268413"/>
            <a:ext cx="8075612" cy="4827587"/>
          </a:xfrm>
        </p:spPr>
        <p:txBody>
          <a:bodyPr/>
          <a:lstStyle/>
          <a:p>
            <a:pPr>
              <a:lnSpc>
                <a:spcPct val="80000"/>
              </a:lnSpc>
            </a:pPr>
            <a:r>
              <a:rPr lang="en-GB" altLang="en-US" sz="2000" dirty="0"/>
              <a:t>Child’s One Page Profile</a:t>
            </a:r>
          </a:p>
          <a:p>
            <a:pPr>
              <a:lnSpc>
                <a:spcPct val="80000"/>
              </a:lnSpc>
            </a:pPr>
            <a:r>
              <a:rPr lang="en-GB" altLang="en-US" sz="2000" dirty="0"/>
              <a:t>Views and Aspirations of: Child/young person</a:t>
            </a:r>
            <a:r>
              <a:rPr lang="en-GB" altLang="en-US" sz="2000" dirty="0" smtClean="0"/>
              <a:t>, Parent, School</a:t>
            </a:r>
            <a:endParaRPr lang="en-GB" altLang="en-US" sz="2000" dirty="0"/>
          </a:p>
          <a:p>
            <a:pPr>
              <a:lnSpc>
                <a:spcPct val="80000"/>
              </a:lnSpc>
            </a:pPr>
            <a:r>
              <a:rPr lang="en-GB" altLang="en-US" sz="2000" dirty="0" smtClean="0"/>
              <a:t>Record of Progress Toward Agreed Outcomes</a:t>
            </a:r>
            <a:endParaRPr lang="en-GB" altLang="en-US" sz="2000" dirty="0"/>
          </a:p>
          <a:p>
            <a:pPr>
              <a:lnSpc>
                <a:spcPct val="80000"/>
              </a:lnSpc>
            </a:pPr>
            <a:r>
              <a:rPr lang="en-GB" altLang="en-US" sz="2000" dirty="0"/>
              <a:t>Basic Skill Achievements, Levels of </a:t>
            </a:r>
            <a:r>
              <a:rPr lang="en-GB" altLang="en-US" sz="2000" dirty="0" smtClean="0"/>
              <a:t>Development/Progress</a:t>
            </a:r>
            <a:r>
              <a:rPr lang="en-GB" altLang="en-US" sz="2000" dirty="0"/>
              <a:t>, Standardised </a:t>
            </a:r>
            <a:r>
              <a:rPr lang="en-GB" altLang="en-US" sz="2000" dirty="0" smtClean="0"/>
              <a:t>Test Results</a:t>
            </a:r>
            <a:endParaRPr lang="en-GB" altLang="en-US" sz="2000" dirty="0"/>
          </a:p>
          <a:p>
            <a:pPr>
              <a:lnSpc>
                <a:spcPct val="80000"/>
              </a:lnSpc>
            </a:pPr>
            <a:r>
              <a:rPr lang="en-GB" altLang="en-US" sz="2000" dirty="0" err="1"/>
              <a:t>Costed</a:t>
            </a:r>
            <a:r>
              <a:rPr lang="en-GB" altLang="en-US" sz="2000" dirty="0"/>
              <a:t> Provision Map</a:t>
            </a:r>
          </a:p>
          <a:p>
            <a:pPr>
              <a:lnSpc>
                <a:spcPct val="80000"/>
              </a:lnSpc>
            </a:pPr>
            <a:r>
              <a:rPr lang="en-GB" altLang="en-US" sz="2000" dirty="0"/>
              <a:t>Special Educational Needs (Cognition and Learning/Communication and Interaction/Sensory and Physical/Social</a:t>
            </a:r>
            <a:r>
              <a:rPr lang="en-GB" altLang="en-US" sz="2000" dirty="0" smtClean="0"/>
              <a:t>, Emotional, Mental </a:t>
            </a:r>
            <a:r>
              <a:rPr lang="en-GB" altLang="en-US" sz="2000" dirty="0"/>
              <a:t>Health)</a:t>
            </a:r>
          </a:p>
          <a:p>
            <a:pPr>
              <a:lnSpc>
                <a:spcPct val="80000"/>
              </a:lnSpc>
            </a:pPr>
            <a:r>
              <a:rPr lang="en-GB" altLang="en-US" sz="2000" dirty="0"/>
              <a:t>Any Additional Significant Factors</a:t>
            </a:r>
            <a:r>
              <a:rPr lang="en-GB" altLang="en-US" sz="2000" dirty="0" smtClean="0"/>
              <a:t>; Health, Attendance, Home  Circumstances, Social </a:t>
            </a:r>
            <a:r>
              <a:rPr lang="en-GB" altLang="en-US" sz="2000" dirty="0"/>
              <a:t>Relationships</a:t>
            </a:r>
          </a:p>
          <a:p>
            <a:pPr>
              <a:lnSpc>
                <a:spcPct val="80000"/>
              </a:lnSpc>
            </a:pPr>
            <a:r>
              <a:rPr lang="en-GB" altLang="en-US" sz="2000" dirty="0"/>
              <a:t>Relevant Health and Social Care Needs</a:t>
            </a:r>
          </a:p>
          <a:p>
            <a:pPr>
              <a:lnSpc>
                <a:spcPct val="80000"/>
              </a:lnSpc>
            </a:pPr>
            <a:r>
              <a:rPr lang="en-GB" altLang="en-US" sz="2000" dirty="0"/>
              <a:t>Review of Current Interventions</a:t>
            </a:r>
            <a:r>
              <a:rPr lang="en-GB" altLang="en-US" sz="2000" dirty="0" smtClean="0"/>
              <a:t>; Provision </a:t>
            </a:r>
            <a:r>
              <a:rPr lang="en-GB" altLang="en-US" sz="2000" dirty="0"/>
              <a:t>and </a:t>
            </a:r>
            <a:r>
              <a:rPr lang="en-GB" altLang="en-US" sz="2000" dirty="0" smtClean="0"/>
              <a:t>Plan, </a:t>
            </a:r>
            <a:r>
              <a:rPr lang="en-GB" altLang="en-US" sz="2000" dirty="0"/>
              <a:t>Current plan and </a:t>
            </a:r>
            <a:r>
              <a:rPr lang="en-GB" altLang="en-US" sz="2000" dirty="0" smtClean="0"/>
              <a:t>Last Two </a:t>
            </a:r>
            <a:r>
              <a:rPr lang="en-GB" altLang="en-US" sz="2000" dirty="0"/>
              <a:t>evaluated </a:t>
            </a:r>
            <a:r>
              <a:rPr lang="en-GB" altLang="en-US" sz="2000" dirty="0" smtClean="0"/>
              <a:t>Plans</a:t>
            </a:r>
            <a:endParaRPr lang="en-GB" altLang="en-US" sz="2000" dirty="0"/>
          </a:p>
          <a:p>
            <a:pPr>
              <a:lnSpc>
                <a:spcPct val="80000"/>
              </a:lnSpc>
            </a:pPr>
            <a:r>
              <a:rPr lang="en-GB" altLang="en-US" sz="2000" dirty="0"/>
              <a:t>Details of any other </a:t>
            </a:r>
            <a:r>
              <a:rPr lang="en-GB" altLang="en-US" sz="2000" dirty="0" smtClean="0"/>
              <a:t>Professionals Involved </a:t>
            </a:r>
            <a:r>
              <a:rPr lang="en-GB" altLang="en-US" sz="2000" dirty="0"/>
              <a:t>with </a:t>
            </a:r>
            <a:r>
              <a:rPr lang="en-GB" altLang="en-US" sz="2000" dirty="0" smtClean="0"/>
              <a:t>Supporting Documents</a:t>
            </a:r>
            <a:r>
              <a:rPr lang="en-GB" altLang="en-US" sz="2000" dirty="0"/>
              <a:t>. </a:t>
            </a:r>
            <a:endParaRPr lang="en-US" altLang="en-US" sz="2000" dirty="0"/>
          </a:p>
        </p:txBody>
      </p:sp>
      <p:pic>
        <p:nvPicPr>
          <p:cNvPr id="6"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467544" y="116632"/>
            <a:ext cx="8229600" cy="1371600"/>
          </a:xfrm>
        </p:spPr>
        <p:txBody>
          <a:bodyPr/>
          <a:lstStyle/>
          <a:p>
            <a:r>
              <a:rPr lang="en-GB" altLang="en-US" sz="4000" dirty="0"/>
              <a:t>What is an Additional Support Plan?</a:t>
            </a:r>
            <a:endParaRPr lang="en-US" altLang="en-US" sz="4000" dirty="0"/>
          </a:p>
        </p:txBody>
      </p:sp>
      <p:sp>
        <p:nvSpPr>
          <p:cNvPr id="225283" name="Rectangle 3"/>
          <p:cNvSpPr>
            <a:spLocks noGrp="1" noChangeArrowheads="1"/>
          </p:cNvSpPr>
          <p:nvPr>
            <p:ph type="body" idx="1"/>
          </p:nvPr>
        </p:nvSpPr>
        <p:spPr>
          <a:xfrm>
            <a:off x="539552" y="1484784"/>
            <a:ext cx="8229600" cy="4114800"/>
          </a:xfrm>
        </p:spPr>
        <p:txBody>
          <a:bodyPr/>
          <a:lstStyle/>
          <a:p>
            <a:pPr>
              <a:lnSpc>
                <a:spcPct val="80000"/>
              </a:lnSpc>
            </a:pPr>
            <a:r>
              <a:rPr lang="en-GB" altLang="en-US" sz="2400" dirty="0"/>
              <a:t>A</a:t>
            </a:r>
            <a:r>
              <a:rPr lang="en-GB" altLang="en-US" sz="2400" dirty="0" smtClean="0"/>
              <a:t> </a:t>
            </a:r>
            <a:r>
              <a:rPr lang="en-GB" altLang="en-US" sz="2400" dirty="0"/>
              <a:t>non statutory </a:t>
            </a:r>
            <a:r>
              <a:rPr lang="en-GB" altLang="en-US" sz="2400" dirty="0" smtClean="0"/>
              <a:t>document, co-produced </a:t>
            </a:r>
            <a:r>
              <a:rPr lang="en-GB" altLang="en-US" sz="2400" dirty="0"/>
              <a:t>and </a:t>
            </a:r>
            <a:r>
              <a:rPr lang="en-GB" altLang="en-US" sz="2400" dirty="0" smtClean="0"/>
              <a:t>intended </a:t>
            </a:r>
            <a:r>
              <a:rPr lang="en-GB" altLang="en-US" sz="2400" dirty="0"/>
              <a:t>to support schools </a:t>
            </a:r>
            <a:r>
              <a:rPr lang="en-GB" altLang="en-US" sz="2400" dirty="0" smtClean="0"/>
              <a:t>recording </a:t>
            </a:r>
            <a:r>
              <a:rPr lang="en-GB" altLang="en-US" sz="2400" dirty="0"/>
              <a:t>all the important information for a child/young person in one place.  It is person centred and focuses on outcomes.</a:t>
            </a:r>
          </a:p>
          <a:p>
            <a:pPr>
              <a:lnSpc>
                <a:spcPct val="80000"/>
              </a:lnSpc>
            </a:pPr>
            <a:endParaRPr lang="en-GB" altLang="en-US" sz="2400" dirty="0"/>
          </a:p>
          <a:p>
            <a:pPr>
              <a:lnSpc>
                <a:spcPct val="80000"/>
              </a:lnSpc>
            </a:pPr>
            <a:r>
              <a:rPr lang="en-GB" altLang="en-US" sz="2400" dirty="0"/>
              <a:t>Important information will include the success any targeted intervention has had in moving the child towards their outcomes</a:t>
            </a:r>
          </a:p>
          <a:p>
            <a:pPr>
              <a:lnSpc>
                <a:spcPct val="80000"/>
              </a:lnSpc>
              <a:buFont typeface="Wingdings" pitchFamily="2" charset="2"/>
              <a:buNone/>
            </a:pPr>
            <a:r>
              <a:rPr lang="en-GB" altLang="en-US" sz="2400" dirty="0"/>
              <a:t> </a:t>
            </a:r>
          </a:p>
          <a:p>
            <a:pPr>
              <a:lnSpc>
                <a:spcPct val="80000"/>
              </a:lnSpc>
            </a:pPr>
            <a:r>
              <a:rPr lang="en-GB" altLang="en-US" sz="2400" dirty="0"/>
              <a:t>This targeted intervention must be </a:t>
            </a:r>
            <a:r>
              <a:rPr lang="en-GB" altLang="en-US" sz="2400" dirty="0" err="1"/>
              <a:t>costed</a:t>
            </a:r>
            <a:r>
              <a:rPr lang="en-GB" altLang="en-US" sz="2400" dirty="0"/>
              <a:t> if the ASP is being used as part of a request for Assessment. </a:t>
            </a:r>
          </a:p>
          <a:p>
            <a:pPr>
              <a:lnSpc>
                <a:spcPct val="80000"/>
              </a:lnSpc>
            </a:pPr>
            <a:endParaRPr lang="en-GB" altLang="en-US" sz="2400" dirty="0"/>
          </a:p>
          <a:p>
            <a:pPr>
              <a:lnSpc>
                <a:spcPct val="80000"/>
              </a:lnSpc>
            </a:pPr>
            <a:r>
              <a:rPr lang="en-GB" altLang="en-US" sz="2400" dirty="0"/>
              <a:t>Is there an Early Years ASP? Yes, available on WESCOM.</a:t>
            </a:r>
          </a:p>
          <a:p>
            <a:pPr>
              <a:lnSpc>
                <a:spcPct val="80000"/>
              </a:lnSpc>
            </a:pPr>
            <a:endParaRPr lang="en-GB" altLang="en-US" sz="2400" dirty="0"/>
          </a:p>
          <a:p>
            <a:pPr>
              <a:lnSpc>
                <a:spcPct val="80000"/>
              </a:lnSpc>
            </a:pPr>
            <a:r>
              <a:rPr lang="en-GB" altLang="en-US" sz="2400" dirty="0" smtClean="0"/>
              <a:t>The ASP is currently </a:t>
            </a:r>
            <a:r>
              <a:rPr lang="en-GB" altLang="en-US" sz="2400" dirty="0"/>
              <a:t>under review.</a:t>
            </a:r>
          </a:p>
          <a:p>
            <a:pPr>
              <a:lnSpc>
                <a:spcPct val="80000"/>
              </a:lnSpc>
            </a:pPr>
            <a:endParaRPr lang="en-GB" altLang="en-US" sz="2000" dirty="0"/>
          </a:p>
          <a:p>
            <a:pPr>
              <a:lnSpc>
                <a:spcPct val="80000"/>
              </a:lnSpc>
            </a:pPr>
            <a:endParaRPr lang="en-GB" altLang="en-US" sz="2000" dirty="0"/>
          </a:p>
          <a:p>
            <a:pPr>
              <a:lnSpc>
                <a:spcPct val="80000"/>
              </a:lnSpc>
              <a:buFont typeface="Wingdings" pitchFamily="2" charset="2"/>
              <a:buNone/>
            </a:pPr>
            <a:endParaRPr lang="en-US" altLang="en-US" sz="2000" dirty="0"/>
          </a:p>
        </p:txBody>
      </p:sp>
      <p:pic>
        <p:nvPicPr>
          <p:cNvPr id="225284"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28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28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28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28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2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en-GB" altLang="en-US" sz="4000"/>
              <a:t>Which children would benefit from an Additional Support Plan?</a:t>
            </a:r>
            <a:endParaRPr lang="en-US" altLang="en-US" sz="4000"/>
          </a:p>
        </p:txBody>
      </p:sp>
      <p:sp>
        <p:nvSpPr>
          <p:cNvPr id="230403" name="Rectangle 3"/>
          <p:cNvSpPr>
            <a:spLocks noGrp="1" noChangeArrowheads="1"/>
          </p:cNvSpPr>
          <p:nvPr>
            <p:ph type="body" idx="1"/>
          </p:nvPr>
        </p:nvSpPr>
        <p:spPr/>
        <p:txBody>
          <a:bodyPr/>
          <a:lstStyle/>
          <a:p>
            <a:r>
              <a:rPr lang="en-GB" altLang="en-US" dirty="0"/>
              <a:t>Children who were previously at School Action and School Action Plus</a:t>
            </a:r>
          </a:p>
          <a:p>
            <a:endParaRPr lang="en-GB" altLang="en-US" dirty="0"/>
          </a:p>
          <a:p>
            <a:r>
              <a:rPr lang="en-GB" altLang="en-US" dirty="0"/>
              <a:t>It is not just for those children/young people for whom an EHCP may be necessary</a:t>
            </a:r>
          </a:p>
          <a:p>
            <a:endParaRPr lang="en-GB" altLang="en-US" dirty="0"/>
          </a:p>
          <a:p>
            <a:pPr>
              <a:buFont typeface="Wingdings" pitchFamily="2" charset="2"/>
              <a:buNone/>
            </a:pPr>
            <a:endParaRPr lang="en-US" altLang="en-US" dirty="0"/>
          </a:p>
        </p:txBody>
      </p:sp>
      <p:pic>
        <p:nvPicPr>
          <p:cNvPr id="230404"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04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GB" altLang="en-US" sz="4000" dirty="0"/>
              <a:t>What should schools include in the “</a:t>
            </a:r>
            <a:r>
              <a:rPr lang="en-GB" altLang="en-US" sz="4000" dirty="0" err="1"/>
              <a:t>costed</a:t>
            </a:r>
            <a:r>
              <a:rPr lang="en-GB" altLang="en-US" sz="4000" dirty="0"/>
              <a:t> provision" part of an </a:t>
            </a:r>
            <a:r>
              <a:rPr lang="en-GB" altLang="en-US" sz="4000" dirty="0" smtClean="0"/>
              <a:t>A.S.P?</a:t>
            </a:r>
            <a:endParaRPr lang="en-US" altLang="en-US" sz="4000" dirty="0"/>
          </a:p>
        </p:txBody>
      </p:sp>
      <p:sp>
        <p:nvSpPr>
          <p:cNvPr id="279555" name="Rectangle 3"/>
          <p:cNvSpPr>
            <a:spLocks noGrp="1" noChangeArrowheads="1"/>
          </p:cNvSpPr>
          <p:nvPr>
            <p:ph type="body" idx="1"/>
          </p:nvPr>
        </p:nvSpPr>
        <p:spPr/>
        <p:txBody>
          <a:bodyPr/>
          <a:lstStyle/>
          <a:p>
            <a:pPr>
              <a:lnSpc>
                <a:spcPct val="90000"/>
              </a:lnSpc>
            </a:pPr>
            <a:r>
              <a:rPr lang="en-GB" altLang="en-US" dirty="0"/>
              <a:t>Any provision or specialist resource which has been made available through the use of schools element 2 funding </a:t>
            </a:r>
          </a:p>
          <a:p>
            <a:pPr>
              <a:lnSpc>
                <a:spcPct val="90000"/>
              </a:lnSpc>
              <a:buFont typeface="Wingdings" pitchFamily="2" charset="2"/>
              <a:buNone/>
            </a:pPr>
            <a:endParaRPr lang="en-GB" altLang="en-US" dirty="0"/>
          </a:p>
          <a:p>
            <a:pPr>
              <a:lnSpc>
                <a:spcPct val="90000"/>
              </a:lnSpc>
            </a:pPr>
            <a:r>
              <a:rPr lang="en-GB" altLang="en-US" dirty="0"/>
              <a:t>It should not include  provision such as SENCO time, EP time which is ordinarily made available through schools budgets and Local Authority/central Services</a:t>
            </a:r>
          </a:p>
          <a:p>
            <a:pPr>
              <a:lnSpc>
                <a:spcPct val="90000"/>
              </a:lnSpc>
              <a:buFont typeface="Wingdings" pitchFamily="2" charset="2"/>
              <a:buNone/>
            </a:pPr>
            <a:endParaRPr lang="en-GB" altLang="en-US" dirty="0"/>
          </a:p>
          <a:p>
            <a:pPr>
              <a:lnSpc>
                <a:spcPct val="90000"/>
              </a:lnSpc>
              <a:buFont typeface="Wingdings" pitchFamily="2" charset="2"/>
              <a:buNone/>
            </a:pPr>
            <a:endParaRPr lang="en-GB" altLang="en-US" dirty="0"/>
          </a:p>
        </p:txBody>
      </p:sp>
      <p:pic>
        <p:nvPicPr>
          <p:cNvPr id="279556" name="Picture 4" descr="WIRRAL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95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9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GB" altLang="en-US" sz="4000"/>
              <a:t>Do schools always have to put in two terms of support?</a:t>
            </a:r>
            <a:endParaRPr lang="en-US" altLang="en-US" sz="4000"/>
          </a:p>
        </p:txBody>
      </p:sp>
      <p:sp>
        <p:nvSpPr>
          <p:cNvPr id="262147" name="Rectangle 3"/>
          <p:cNvSpPr>
            <a:spLocks noGrp="1" noChangeArrowheads="1"/>
          </p:cNvSpPr>
          <p:nvPr>
            <p:ph type="body" idx="1"/>
          </p:nvPr>
        </p:nvSpPr>
        <p:spPr/>
        <p:txBody>
          <a:bodyPr/>
          <a:lstStyle/>
          <a:p>
            <a:pPr>
              <a:lnSpc>
                <a:spcPct val="90000"/>
              </a:lnSpc>
            </a:pPr>
            <a:r>
              <a:rPr lang="en-GB" altLang="en-US" sz="2400" dirty="0"/>
              <a:t>In a very small number of cases.. </a:t>
            </a:r>
          </a:p>
          <a:p>
            <a:pPr lvl="1">
              <a:lnSpc>
                <a:spcPct val="90000"/>
              </a:lnSpc>
            </a:pPr>
            <a:r>
              <a:rPr lang="en-GB" altLang="en-US" sz="2000" dirty="0"/>
              <a:t>Such as: “When a child/ young people have such significant needs that the school considers it impossible or inappropriate to carry out its full  assessment procedure without immediate specialist assessment/ interventions, which it is unable to provide, then a request for assessment without the two terms of provision being put in place can be made.”</a:t>
            </a:r>
          </a:p>
          <a:p>
            <a:pPr>
              <a:lnSpc>
                <a:spcPct val="90000"/>
              </a:lnSpc>
            </a:pPr>
            <a:endParaRPr lang="en-GB" altLang="en-US" sz="2400" dirty="0" smtClean="0"/>
          </a:p>
          <a:p>
            <a:pPr>
              <a:lnSpc>
                <a:spcPct val="90000"/>
              </a:lnSpc>
            </a:pPr>
            <a:r>
              <a:rPr lang="en-GB" altLang="en-US" sz="2400" dirty="0" smtClean="0"/>
              <a:t>Examples </a:t>
            </a:r>
            <a:r>
              <a:rPr lang="en-GB" altLang="en-US" sz="2400" dirty="0"/>
              <a:t>from the Code include “severe sensory impairment which without immediate specialists intervention would lead to increased learning difficulties”. </a:t>
            </a:r>
          </a:p>
          <a:p>
            <a:pPr>
              <a:lnSpc>
                <a:spcPct val="90000"/>
              </a:lnSpc>
              <a:buFont typeface="Wingdings" pitchFamily="2" charset="2"/>
              <a:buNone/>
            </a:pPr>
            <a:r>
              <a:rPr lang="en-GB" altLang="en-US" sz="2400" dirty="0"/>
              <a:t> </a:t>
            </a:r>
            <a:endParaRPr lang="en-US" altLang="en-US" sz="2400" dirty="0"/>
          </a:p>
        </p:txBody>
      </p:sp>
      <p:pic>
        <p:nvPicPr>
          <p:cNvPr id="262148"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21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21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2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GB" altLang="en-US" sz="4000"/>
              <a:t> Has the EHCP pathway been revised? Why?</a:t>
            </a:r>
            <a:endParaRPr lang="en-US" altLang="en-US" sz="4000"/>
          </a:p>
        </p:txBody>
      </p:sp>
      <p:sp>
        <p:nvSpPr>
          <p:cNvPr id="242691" name="Rectangle 3"/>
          <p:cNvSpPr>
            <a:spLocks noGrp="1" noChangeArrowheads="1"/>
          </p:cNvSpPr>
          <p:nvPr>
            <p:ph type="body" idx="1"/>
          </p:nvPr>
        </p:nvSpPr>
        <p:spPr/>
        <p:txBody>
          <a:bodyPr/>
          <a:lstStyle/>
          <a:p>
            <a:r>
              <a:rPr lang="en-GB" altLang="en-US" dirty="0"/>
              <a:t>Yes, as with any new system we have sought views and focussed on good practice and amended the initial part of the pathway. </a:t>
            </a:r>
          </a:p>
          <a:p>
            <a:r>
              <a:rPr lang="en-GB" altLang="en-US" dirty="0"/>
              <a:t>The majority of the pathway follows the timeline identified in the code of practice.</a:t>
            </a:r>
          </a:p>
          <a:p>
            <a:endParaRPr lang="en-GB" altLang="en-US" dirty="0"/>
          </a:p>
          <a:p>
            <a:endParaRPr lang="en-GB" altLang="en-US" dirty="0"/>
          </a:p>
          <a:p>
            <a:endParaRPr lang="en-GB" altLang="en-US" dirty="0"/>
          </a:p>
          <a:p>
            <a:pPr>
              <a:buFont typeface="Wingdings" pitchFamily="2" charset="2"/>
              <a:buNone/>
            </a:pPr>
            <a:endParaRPr lang="en-US" altLang="en-US" dirty="0"/>
          </a:p>
        </p:txBody>
      </p:sp>
      <p:pic>
        <p:nvPicPr>
          <p:cNvPr id="242692"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26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GB" altLang="en-US"/>
              <a:t>Purpose of the session.</a:t>
            </a:r>
            <a:endParaRPr lang="en-US" altLang="en-US"/>
          </a:p>
        </p:txBody>
      </p:sp>
      <p:sp>
        <p:nvSpPr>
          <p:cNvPr id="277507" name="Rectangle 3"/>
          <p:cNvSpPr>
            <a:spLocks noGrp="1" noChangeArrowheads="1"/>
          </p:cNvSpPr>
          <p:nvPr>
            <p:ph type="body" idx="1"/>
          </p:nvPr>
        </p:nvSpPr>
        <p:spPr/>
        <p:txBody>
          <a:bodyPr/>
          <a:lstStyle/>
          <a:p>
            <a:r>
              <a:rPr lang="en-GB" altLang="en-US" sz="2800"/>
              <a:t>Support schools with the implementation of the SEND Code of Practice Guidance</a:t>
            </a:r>
          </a:p>
          <a:p>
            <a:r>
              <a:rPr lang="en-GB" altLang="en-US" sz="2800"/>
              <a:t>Provide clarity re SEN processes within the LA</a:t>
            </a:r>
          </a:p>
          <a:p>
            <a:r>
              <a:rPr lang="en-GB" altLang="en-US" sz="2800"/>
              <a:t>Understand the ‘outcome’ focussed nature of the reforms</a:t>
            </a:r>
          </a:p>
          <a:p>
            <a:r>
              <a:rPr lang="en-GB" altLang="en-US" sz="2800"/>
              <a:t>Answer some frequently asked questions</a:t>
            </a:r>
          </a:p>
          <a:p>
            <a:r>
              <a:rPr lang="en-GB" altLang="en-US" sz="2800"/>
              <a:t>Identify future development and training needs</a:t>
            </a:r>
          </a:p>
          <a:p>
            <a:endParaRPr lang="en-US" altLang="en-US" sz="2800"/>
          </a:p>
        </p:txBody>
      </p:sp>
      <p:pic>
        <p:nvPicPr>
          <p:cNvPr id="277508"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5218"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5219" name="Picture 4" descr="Screen Clippi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4763"/>
            <a:ext cx="4846637"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5220" name="Rectangle 4"/>
          <p:cNvSpPr>
            <a:spLocks noChangeArrowheads="1"/>
          </p:cNvSpPr>
          <p:nvPr/>
        </p:nvSpPr>
        <p:spPr bwMode="auto">
          <a:xfrm>
            <a:off x="6516688" y="2060575"/>
            <a:ext cx="2243137" cy="316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5pPr>
            <a:lvl6pPr marL="25146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6pPr>
            <a:lvl7pPr marL="29718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7pPr>
            <a:lvl8pPr marL="34290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8pPr>
            <a:lvl9pPr marL="38862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9pPr>
          </a:lstStyle>
          <a:p>
            <a:pPr eaLnBrk="1" hangingPunct="1"/>
            <a:r>
              <a:rPr lang="en-GB" altLang="en-US" sz="2000"/>
              <a:t>What is the main change?</a:t>
            </a:r>
          </a:p>
          <a:p>
            <a:pPr eaLnBrk="1" hangingPunct="1"/>
            <a:endParaRPr lang="en-GB" altLang="en-US" sz="2000"/>
          </a:p>
          <a:p>
            <a:pPr eaLnBrk="1" hangingPunct="1"/>
            <a:r>
              <a:rPr lang="en-GB" altLang="en-US" sz="2000"/>
              <a:t>Why was it changed?</a:t>
            </a:r>
            <a:br>
              <a:rPr lang="en-GB" altLang="en-US" sz="2000"/>
            </a:br>
            <a:endParaRPr lang="en-GB" altLang="en-US" sz="2000"/>
          </a:p>
          <a:p>
            <a:pPr eaLnBrk="1" hangingPunct="1"/>
            <a:r>
              <a:rPr lang="en-GB" altLang="en-US" sz="2000"/>
              <a:t>What does that mean for schools?</a:t>
            </a:r>
            <a:endParaRPr lang="en-US" altLang="en-US"/>
          </a:p>
        </p:txBody>
      </p:sp>
      <p:sp>
        <p:nvSpPr>
          <p:cNvPr id="265221" name="Rectangle 5"/>
          <p:cNvSpPr>
            <a:spLocks noChangeArrowheads="1"/>
          </p:cNvSpPr>
          <p:nvPr/>
        </p:nvSpPr>
        <p:spPr bwMode="auto">
          <a:xfrm>
            <a:off x="6443663" y="404813"/>
            <a:ext cx="22320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solidFill>
                  <a:schemeClr val="tx2"/>
                </a:solidFill>
                <a:effectLst>
                  <a:outerShdw blurRad="38100" dist="38100" dir="2700000" algn="tl">
                    <a:srgbClr val="000000"/>
                  </a:outerShdw>
                </a:effectLst>
              </a:rPr>
              <a:t>What does the revised EHCP pathway look like?</a:t>
            </a:r>
            <a:endParaRPr lang="en-US" altLang="en-US" sz="2400">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GB" altLang="en-US" sz="4000"/>
              <a:t>What about the “multi agency Meeting”?</a:t>
            </a:r>
            <a:endParaRPr lang="en-US" altLang="en-US" sz="4000"/>
          </a:p>
        </p:txBody>
      </p:sp>
      <p:sp>
        <p:nvSpPr>
          <p:cNvPr id="280579" name="Rectangle 3"/>
          <p:cNvSpPr>
            <a:spLocks noGrp="1" noChangeArrowheads="1"/>
          </p:cNvSpPr>
          <p:nvPr>
            <p:ph type="body" idx="1"/>
          </p:nvPr>
        </p:nvSpPr>
        <p:spPr/>
        <p:txBody>
          <a:bodyPr/>
          <a:lstStyle/>
          <a:p>
            <a:pPr>
              <a:lnSpc>
                <a:spcPct val="80000"/>
              </a:lnSpc>
            </a:pPr>
            <a:r>
              <a:rPr lang="en-GB" altLang="en-US" sz="2800" dirty="0"/>
              <a:t>It is considered good practice for schools to hold review meetings to assess a child's progress and inform future planning, following targeted intervention.</a:t>
            </a:r>
          </a:p>
          <a:p>
            <a:pPr>
              <a:lnSpc>
                <a:spcPct val="80000"/>
              </a:lnSpc>
            </a:pPr>
            <a:r>
              <a:rPr lang="en-GB" altLang="en-US" sz="2800" dirty="0"/>
              <a:t>Schools should remember that partnership and participation is at the heart of the reforms and this is a way to ensure that the child or young person remains at the centre.</a:t>
            </a:r>
          </a:p>
          <a:p>
            <a:pPr>
              <a:lnSpc>
                <a:spcPct val="80000"/>
              </a:lnSpc>
            </a:pPr>
            <a:r>
              <a:rPr lang="en-GB" altLang="en-US" sz="2800" dirty="0"/>
              <a:t>Multi agency meetings should be a key part of the EHCP Process. However, the timing and purpose of them will be depend on the case.</a:t>
            </a: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057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0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GB" altLang="en-US"/>
              <a:t>Will the SNAP Panel carry on?</a:t>
            </a:r>
            <a:endParaRPr lang="en-US" altLang="en-US"/>
          </a:p>
        </p:txBody>
      </p:sp>
      <p:sp>
        <p:nvSpPr>
          <p:cNvPr id="243715" name="Rectangle 3"/>
          <p:cNvSpPr>
            <a:spLocks noGrp="1" noChangeArrowheads="1"/>
          </p:cNvSpPr>
          <p:nvPr>
            <p:ph type="body" idx="1"/>
          </p:nvPr>
        </p:nvSpPr>
        <p:spPr/>
        <p:txBody>
          <a:bodyPr/>
          <a:lstStyle/>
          <a:p>
            <a:pPr>
              <a:lnSpc>
                <a:spcPct val="80000"/>
              </a:lnSpc>
            </a:pPr>
            <a:r>
              <a:rPr lang="en-GB" altLang="en-US" sz="2400" dirty="0"/>
              <a:t>No –the panel will be replaced by the S.E.N. Decision Making Group</a:t>
            </a:r>
          </a:p>
          <a:p>
            <a:pPr>
              <a:lnSpc>
                <a:spcPct val="80000"/>
              </a:lnSpc>
            </a:pPr>
            <a:r>
              <a:rPr lang="en-GB" altLang="en-US" sz="2400" dirty="0"/>
              <a:t>Currently, the group will meet fortnightly</a:t>
            </a:r>
          </a:p>
          <a:p>
            <a:pPr>
              <a:lnSpc>
                <a:spcPct val="80000"/>
              </a:lnSpc>
            </a:pPr>
            <a:r>
              <a:rPr lang="en-GB" altLang="en-US" sz="2400" dirty="0"/>
              <a:t>The group will include Special Heads, Mainstream Heads, a Health rep and a Social Care rep …</a:t>
            </a:r>
          </a:p>
          <a:p>
            <a:pPr>
              <a:lnSpc>
                <a:spcPct val="80000"/>
              </a:lnSpc>
            </a:pPr>
            <a:r>
              <a:rPr lang="en-GB" altLang="en-US" sz="2400" dirty="0"/>
              <a:t>The purpose of the group is to make decisions whether to agree to an EHCP Assessment and decide, following assessment, whether an EHCP is required and what provision is needed to meet the agreed outcomes. </a:t>
            </a:r>
          </a:p>
          <a:p>
            <a:pPr>
              <a:lnSpc>
                <a:spcPct val="80000"/>
              </a:lnSpc>
            </a:pPr>
            <a:r>
              <a:rPr lang="en-GB" altLang="en-US" sz="2400" dirty="0"/>
              <a:t>There will also be a Moderation Group which will meet termly in order to ensure consistent decisions are being made. </a:t>
            </a:r>
            <a:endParaRPr lang="en-US" altLang="en-US" sz="2400" dirty="0"/>
          </a:p>
        </p:txBody>
      </p:sp>
      <p:pic>
        <p:nvPicPr>
          <p:cNvPr id="243716"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371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37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371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37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GB" altLang="en-US" sz="4000"/>
              <a:t>What about children receiving Element 3 funding through I.P.F.A’s or I.H.C.P’s?</a:t>
            </a:r>
            <a:endParaRPr lang="en-US" altLang="en-US" sz="4000"/>
          </a:p>
        </p:txBody>
      </p:sp>
      <p:sp>
        <p:nvSpPr>
          <p:cNvPr id="229379" name="Rectangle 3"/>
          <p:cNvSpPr>
            <a:spLocks noGrp="1" noChangeArrowheads="1"/>
          </p:cNvSpPr>
          <p:nvPr>
            <p:ph type="body" idx="1"/>
          </p:nvPr>
        </p:nvSpPr>
        <p:spPr/>
        <p:txBody>
          <a:bodyPr/>
          <a:lstStyle/>
          <a:p>
            <a:pPr>
              <a:lnSpc>
                <a:spcPct val="80000"/>
              </a:lnSpc>
            </a:pPr>
            <a:endParaRPr lang="en-GB" altLang="en-US" sz="2400" dirty="0"/>
          </a:p>
          <a:p>
            <a:pPr>
              <a:lnSpc>
                <a:spcPct val="80000"/>
              </a:lnSpc>
            </a:pPr>
            <a:r>
              <a:rPr lang="en-GB" altLang="en-US" sz="2400" dirty="0"/>
              <a:t>There are no plans to change these arrangements at this point.</a:t>
            </a:r>
          </a:p>
          <a:p>
            <a:pPr>
              <a:lnSpc>
                <a:spcPct val="80000"/>
              </a:lnSpc>
            </a:pPr>
            <a:endParaRPr lang="en-GB" altLang="en-US" sz="2400" dirty="0"/>
          </a:p>
          <a:p>
            <a:pPr>
              <a:lnSpc>
                <a:spcPct val="80000"/>
              </a:lnSpc>
            </a:pPr>
            <a:r>
              <a:rPr lang="en-GB" altLang="en-US" sz="2400" dirty="0"/>
              <a:t>The paperwork has been amended, it will put out for consultation and will be available soon on </a:t>
            </a:r>
            <a:r>
              <a:rPr lang="en-GB" altLang="en-US" sz="2400" dirty="0" smtClean="0"/>
              <a:t>The Local Offer</a:t>
            </a:r>
            <a:r>
              <a:rPr lang="en-GB" altLang="en-US" sz="2400" dirty="0" smtClean="0"/>
              <a:t>.</a:t>
            </a:r>
            <a:endParaRPr lang="en-GB" altLang="en-US" sz="2400" dirty="0"/>
          </a:p>
          <a:p>
            <a:pPr>
              <a:lnSpc>
                <a:spcPct val="80000"/>
              </a:lnSpc>
            </a:pPr>
            <a:endParaRPr lang="en-GB" altLang="en-US" sz="2400" dirty="0"/>
          </a:p>
          <a:p>
            <a:pPr>
              <a:lnSpc>
                <a:spcPct val="80000"/>
              </a:lnSpc>
            </a:pPr>
            <a:r>
              <a:rPr lang="en-GB" altLang="en-US" sz="2400" dirty="0"/>
              <a:t>In the meantime –schools should continue to use existing paper work</a:t>
            </a:r>
          </a:p>
          <a:p>
            <a:pPr>
              <a:lnSpc>
                <a:spcPct val="80000"/>
              </a:lnSpc>
              <a:buFont typeface="Wingdings" pitchFamily="2" charset="2"/>
              <a:buNone/>
            </a:pPr>
            <a:endParaRPr lang="en-GB" altLang="en-US" sz="2400" dirty="0"/>
          </a:p>
          <a:p>
            <a:pPr>
              <a:lnSpc>
                <a:spcPct val="80000"/>
              </a:lnSpc>
              <a:buFont typeface="Wingdings" pitchFamily="2" charset="2"/>
              <a:buNone/>
            </a:pPr>
            <a:r>
              <a:rPr lang="en-GB" altLang="en-US" sz="2400" dirty="0"/>
              <a:t>  </a:t>
            </a:r>
          </a:p>
          <a:p>
            <a:pPr>
              <a:lnSpc>
                <a:spcPct val="80000"/>
              </a:lnSpc>
              <a:buFont typeface="Wingdings" pitchFamily="2" charset="2"/>
              <a:buNone/>
            </a:pPr>
            <a:endParaRPr lang="en-GB" altLang="en-US" sz="2400" dirty="0"/>
          </a:p>
        </p:txBody>
      </p:sp>
      <p:pic>
        <p:nvPicPr>
          <p:cNvPr id="229380"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937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937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9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GB" altLang="en-US" sz="4000"/>
              <a:t>What about children who remain on Statements?</a:t>
            </a:r>
            <a:endParaRPr lang="en-US" altLang="en-US" sz="4000"/>
          </a:p>
        </p:txBody>
      </p:sp>
      <p:sp>
        <p:nvSpPr>
          <p:cNvPr id="238595" name="Rectangle 3"/>
          <p:cNvSpPr>
            <a:spLocks noGrp="1" noChangeArrowheads="1"/>
          </p:cNvSpPr>
          <p:nvPr>
            <p:ph type="body" idx="1"/>
          </p:nvPr>
        </p:nvSpPr>
        <p:spPr/>
        <p:txBody>
          <a:bodyPr/>
          <a:lstStyle/>
          <a:p>
            <a:r>
              <a:rPr lang="en-GB" altLang="en-US" dirty="0"/>
              <a:t>Local Authorities have until April 2018 to transfer all  existing Statements  of Educational Need to Education  Health and Care Plans(Wirral-1,600).</a:t>
            </a:r>
          </a:p>
          <a:p>
            <a:r>
              <a:rPr lang="en-GB" altLang="en-US" dirty="0"/>
              <a:t>Until that point existing Statements will be maintained under the current arrangements.</a:t>
            </a:r>
          </a:p>
          <a:p>
            <a:endParaRPr lang="en-GB" altLang="en-US" dirty="0"/>
          </a:p>
          <a:p>
            <a:endParaRPr lang="en-US" altLang="en-US" dirty="0"/>
          </a:p>
        </p:txBody>
      </p:sp>
      <p:pic>
        <p:nvPicPr>
          <p:cNvPr id="238596"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85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GB" altLang="en-US" sz="4000"/>
              <a:t>Is there new Annual Review Paperwork? </a:t>
            </a:r>
            <a:endParaRPr lang="en-US" altLang="en-US" sz="4000"/>
          </a:p>
        </p:txBody>
      </p:sp>
      <p:sp>
        <p:nvSpPr>
          <p:cNvPr id="250883" name="Rectangle 3"/>
          <p:cNvSpPr>
            <a:spLocks noGrp="1" noChangeArrowheads="1"/>
          </p:cNvSpPr>
          <p:nvPr>
            <p:ph type="body" idx="1"/>
          </p:nvPr>
        </p:nvSpPr>
        <p:spPr/>
        <p:txBody>
          <a:bodyPr/>
          <a:lstStyle/>
          <a:p>
            <a:endParaRPr lang="en-GB" altLang="en-US" dirty="0"/>
          </a:p>
          <a:p>
            <a:r>
              <a:rPr lang="en-GB" altLang="en-US" dirty="0"/>
              <a:t>Yes, the Local Authority has developed new formats to support </a:t>
            </a:r>
            <a:r>
              <a:rPr lang="en-GB" altLang="en-US" dirty="0" smtClean="0"/>
              <a:t>schools recording </a:t>
            </a:r>
            <a:r>
              <a:rPr lang="en-GB" altLang="en-US" dirty="0"/>
              <a:t>information gathered at these meetings.  Available </a:t>
            </a:r>
            <a:r>
              <a:rPr lang="en-GB" altLang="en-US" dirty="0" smtClean="0"/>
              <a:t>on The Local Offer. </a:t>
            </a:r>
            <a:endParaRPr lang="en-GB" altLang="en-US" dirty="0"/>
          </a:p>
          <a:p>
            <a:pPr>
              <a:buFont typeface="Wingdings" pitchFamily="2" charset="2"/>
              <a:buNone/>
            </a:pPr>
            <a:endParaRPr lang="en-US" altLang="en-US" dirty="0"/>
          </a:p>
        </p:txBody>
      </p:sp>
      <p:pic>
        <p:nvPicPr>
          <p:cNvPr id="250884"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08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GB" altLang="en-US" sz="4000"/>
              <a:t>How will all the existing Statements get Transferred into EHCP’s?</a:t>
            </a:r>
            <a:endParaRPr lang="en-US" altLang="en-US" sz="4000"/>
          </a:p>
        </p:txBody>
      </p:sp>
      <p:sp>
        <p:nvSpPr>
          <p:cNvPr id="237571" name="Rectangle 3"/>
          <p:cNvSpPr>
            <a:spLocks noGrp="1" noChangeArrowheads="1"/>
          </p:cNvSpPr>
          <p:nvPr>
            <p:ph type="body" idx="1"/>
          </p:nvPr>
        </p:nvSpPr>
        <p:spPr/>
        <p:txBody>
          <a:bodyPr/>
          <a:lstStyle/>
          <a:p>
            <a:pPr>
              <a:lnSpc>
                <a:spcPct val="80000"/>
              </a:lnSpc>
            </a:pPr>
            <a:r>
              <a:rPr lang="en-GB" altLang="en-US" sz="2800" dirty="0" smtClean="0"/>
              <a:t>LA’s </a:t>
            </a:r>
            <a:r>
              <a:rPr lang="en-GB" altLang="en-US" sz="2800" dirty="0"/>
              <a:t>must determine when children will be transferred to the new system</a:t>
            </a:r>
          </a:p>
          <a:p>
            <a:pPr>
              <a:lnSpc>
                <a:spcPct val="80000"/>
              </a:lnSpc>
            </a:pPr>
            <a:r>
              <a:rPr lang="en-GB" altLang="en-US" sz="2800" dirty="0"/>
              <a:t>They must develop and publish these arrangements in a Local </a:t>
            </a:r>
            <a:r>
              <a:rPr lang="en-GB" altLang="en-US" sz="2800" dirty="0" smtClean="0"/>
              <a:t>Transitional </a:t>
            </a:r>
            <a:r>
              <a:rPr lang="en-GB" altLang="en-US" sz="2800" dirty="0"/>
              <a:t>Plan.</a:t>
            </a:r>
          </a:p>
          <a:p>
            <a:pPr>
              <a:lnSpc>
                <a:spcPct val="80000"/>
              </a:lnSpc>
            </a:pPr>
            <a:r>
              <a:rPr lang="en-GB" altLang="en-US" sz="2800" dirty="0"/>
              <a:t>To ensure momentum and manage the workload transfers should be done at points in the child's education at which a significant review of the statement would otherwise have taken place (transition points)</a:t>
            </a:r>
          </a:p>
          <a:p>
            <a:pPr>
              <a:lnSpc>
                <a:spcPct val="80000"/>
              </a:lnSpc>
            </a:pPr>
            <a:r>
              <a:rPr lang="en-GB" altLang="en-US" sz="2800" dirty="0"/>
              <a:t>The transfer process should take </a:t>
            </a:r>
            <a:r>
              <a:rPr lang="en-GB" altLang="en-US" sz="2800" dirty="0" smtClean="0"/>
              <a:t>18 </a:t>
            </a:r>
            <a:r>
              <a:rPr lang="en-GB" altLang="en-US" sz="2800" dirty="0"/>
              <a:t>weeks from start to finish</a:t>
            </a:r>
          </a:p>
          <a:p>
            <a:pPr>
              <a:lnSpc>
                <a:spcPct val="80000"/>
              </a:lnSpc>
            </a:pPr>
            <a:endParaRPr lang="en-US" altLang="en-US" sz="2800" dirty="0"/>
          </a:p>
        </p:txBody>
      </p:sp>
      <p:pic>
        <p:nvPicPr>
          <p:cNvPr id="237572"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757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757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75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GB" altLang="en-US"/>
              <a:t>The SEN Team will… </a:t>
            </a:r>
            <a:endParaRPr lang="en-US" altLang="en-US"/>
          </a:p>
        </p:txBody>
      </p:sp>
      <p:sp>
        <p:nvSpPr>
          <p:cNvPr id="270339" name="Rectangle 3"/>
          <p:cNvSpPr>
            <a:spLocks noGrp="1" noChangeArrowheads="1"/>
          </p:cNvSpPr>
          <p:nvPr>
            <p:ph type="body" idx="1"/>
          </p:nvPr>
        </p:nvSpPr>
        <p:spPr/>
        <p:txBody>
          <a:bodyPr/>
          <a:lstStyle/>
          <a:p>
            <a:pPr>
              <a:lnSpc>
                <a:spcPct val="90000"/>
              </a:lnSpc>
            </a:pPr>
            <a:r>
              <a:rPr lang="en-GB" altLang="en-US" sz="2400" dirty="0"/>
              <a:t>Provide schools with a list of C/Y.P who will transfer in this academic year.</a:t>
            </a:r>
          </a:p>
          <a:p>
            <a:pPr>
              <a:lnSpc>
                <a:spcPct val="90000"/>
              </a:lnSpc>
            </a:pPr>
            <a:r>
              <a:rPr lang="en-GB" altLang="en-US" sz="2400" dirty="0"/>
              <a:t>Write to parents of C/Y.P who will have a transfer review in place of an Annual Review this academic year (a copy of this letter will be sent to the schools).</a:t>
            </a:r>
          </a:p>
          <a:p>
            <a:pPr>
              <a:lnSpc>
                <a:spcPct val="90000"/>
              </a:lnSpc>
            </a:pPr>
            <a:r>
              <a:rPr lang="en-GB" altLang="en-US" sz="2400" dirty="0"/>
              <a:t>Provide schools with suggested template letters to send to parents/professionals  to invite them to attend the Transfer Review Meeting.</a:t>
            </a:r>
          </a:p>
          <a:p>
            <a:pPr>
              <a:lnSpc>
                <a:spcPct val="90000"/>
              </a:lnSpc>
            </a:pPr>
            <a:r>
              <a:rPr lang="en-GB" altLang="en-US" sz="2400" dirty="0"/>
              <a:t>Provide schools with new paper work for them to complete after/during the Transfer Review.</a:t>
            </a:r>
          </a:p>
          <a:p>
            <a:pPr>
              <a:lnSpc>
                <a:spcPct val="90000"/>
              </a:lnSpc>
              <a:buFont typeface="Wingdings" pitchFamily="2" charset="2"/>
              <a:buNone/>
            </a:pPr>
            <a:r>
              <a:rPr lang="en-GB" altLang="en-US" sz="2400" dirty="0"/>
              <a:t> </a:t>
            </a:r>
            <a:endParaRPr lang="en-US" altLang="en-US" sz="2400" dirty="0"/>
          </a:p>
        </p:txBody>
      </p:sp>
      <p:pic>
        <p:nvPicPr>
          <p:cNvPr id="270340"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03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033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03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0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GB" altLang="en-US"/>
              <a:t>The E.H.C.P Co-ordinator will…</a:t>
            </a:r>
            <a:endParaRPr lang="en-US" altLang="en-US"/>
          </a:p>
        </p:txBody>
      </p:sp>
      <p:sp>
        <p:nvSpPr>
          <p:cNvPr id="275459" name="Rectangle 3"/>
          <p:cNvSpPr>
            <a:spLocks noGrp="1" noChangeArrowheads="1"/>
          </p:cNvSpPr>
          <p:nvPr>
            <p:ph type="body" idx="1"/>
          </p:nvPr>
        </p:nvSpPr>
        <p:spPr/>
        <p:txBody>
          <a:bodyPr/>
          <a:lstStyle/>
          <a:p>
            <a:pPr>
              <a:lnSpc>
                <a:spcPct val="90000"/>
              </a:lnSpc>
            </a:pPr>
            <a:r>
              <a:rPr lang="en-GB" altLang="en-US" sz="2400" dirty="0"/>
              <a:t>Agree dates for all the Transfer Reviews in each of their schools</a:t>
            </a:r>
          </a:p>
          <a:p>
            <a:pPr>
              <a:lnSpc>
                <a:spcPct val="90000"/>
              </a:lnSpc>
            </a:pPr>
            <a:r>
              <a:rPr lang="en-GB" altLang="en-US" sz="2400" dirty="0"/>
              <a:t>Attend all the Transfer Reviews </a:t>
            </a:r>
          </a:p>
          <a:p>
            <a:pPr>
              <a:lnSpc>
                <a:spcPct val="90000"/>
              </a:lnSpc>
            </a:pPr>
            <a:r>
              <a:rPr lang="en-GB" altLang="en-US" sz="2400" dirty="0"/>
              <a:t>Identify having attended the meeting, that there was an agreement that there is sufficient information to complete the EHCP assessment, and if not, what additional information is required. </a:t>
            </a:r>
          </a:p>
          <a:p>
            <a:pPr>
              <a:lnSpc>
                <a:spcPct val="90000"/>
              </a:lnSpc>
            </a:pPr>
            <a:r>
              <a:rPr lang="en-GB" altLang="en-US" sz="2400" dirty="0"/>
              <a:t>Decide, having completed the assessment ,whether an EHCP is required.</a:t>
            </a:r>
          </a:p>
          <a:p>
            <a:pPr>
              <a:lnSpc>
                <a:spcPct val="90000"/>
              </a:lnSpc>
            </a:pPr>
            <a:r>
              <a:rPr lang="en-GB" altLang="en-US" sz="2400" dirty="0"/>
              <a:t>Draft and issue the EHCP-following the usual processes.</a:t>
            </a:r>
          </a:p>
          <a:p>
            <a:pPr>
              <a:lnSpc>
                <a:spcPct val="90000"/>
              </a:lnSpc>
            </a:pPr>
            <a:endParaRPr lang="en-GB" altLang="en-US" sz="2400" dirty="0"/>
          </a:p>
          <a:p>
            <a:pPr>
              <a:lnSpc>
                <a:spcPct val="90000"/>
              </a:lnSpc>
            </a:pPr>
            <a:endParaRPr lang="en-US" altLang="en-US" sz="2400" dirty="0"/>
          </a:p>
        </p:txBody>
      </p:sp>
      <p:pic>
        <p:nvPicPr>
          <p:cNvPr id="275460"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5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5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5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54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5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GB" altLang="en-US"/>
              <a:t>The School will..</a:t>
            </a:r>
            <a:endParaRPr lang="en-US" altLang="en-US"/>
          </a:p>
        </p:txBody>
      </p:sp>
      <p:sp>
        <p:nvSpPr>
          <p:cNvPr id="276483" name="Rectangle 3"/>
          <p:cNvSpPr>
            <a:spLocks noGrp="1" noChangeArrowheads="1"/>
          </p:cNvSpPr>
          <p:nvPr>
            <p:ph type="body" idx="1"/>
          </p:nvPr>
        </p:nvSpPr>
        <p:spPr/>
        <p:txBody>
          <a:bodyPr/>
          <a:lstStyle/>
          <a:p>
            <a:pPr>
              <a:lnSpc>
                <a:spcPct val="90000"/>
              </a:lnSpc>
            </a:pPr>
            <a:r>
              <a:rPr lang="en-GB" altLang="en-US" sz="2400" dirty="0"/>
              <a:t>Arrange and chair the transfer review meeting, giving people invited at least two weeks notice.</a:t>
            </a:r>
          </a:p>
          <a:p>
            <a:pPr>
              <a:lnSpc>
                <a:spcPct val="90000"/>
              </a:lnSpc>
            </a:pPr>
            <a:r>
              <a:rPr lang="en-GB" altLang="en-US" sz="2400" dirty="0"/>
              <a:t>Inform all invited attendees that they must provide up to date advice on their involvement or their most recent advice ,confirming that it remains appropriate. (whether they attend or not)</a:t>
            </a:r>
          </a:p>
          <a:p>
            <a:pPr>
              <a:lnSpc>
                <a:spcPct val="90000"/>
              </a:lnSpc>
            </a:pPr>
            <a:r>
              <a:rPr lang="en-GB" altLang="en-US" sz="2400" dirty="0"/>
              <a:t>Help parents complete the Parent </a:t>
            </a:r>
            <a:r>
              <a:rPr lang="en-GB" altLang="en-US" sz="2400" dirty="0" smtClean="0"/>
              <a:t>Contribution </a:t>
            </a:r>
            <a:r>
              <a:rPr lang="en-GB" altLang="en-US" sz="2400" dirty="0"/>
              <a:t>Form if needed.</a:t>
            </a:r>
          </a:p>
          <a:p>
            <a:pPr>
              <a:lnSpc>
                <a:spcPct val="90000"/>
              </a:lnSpc>
            </a:pPr>
            <a:r>
              <a:rPr lang="en-GB" altLang="en-US" sz="2400" dirty="0"/>
              <a:t>Complete the Transfer Review Paper work and send it to the Co coordinator within two weeks of the meeting.</a:t>
            </a:r>
            <a:endParaRPr lang="en-US" altLang="en-US" sz="2400" dirty="0"/>
          </a:p>
        </p:txBody>
      </p:sp>
      <p:pic>
        <p:nvPicPr>
          <p:cNvPr id="276484"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48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48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GB" altLang="en-US" sz="4000" dirty="0"/>
              <a:t>What has prompted all the changes in the SEN System?</a:t>
            </a:r>
          </a:p>
        </p:txBody>
      </p:sp>
      <p:sp>
        <p:nvSpPr>
          <p:cNvPr id="259075" name="Rectangle 3"/>
          <p:cNvSpPr>
            <a:spLocks noGrp="1" noChangeArrowheads="1"/>
          </p:cNvSpPr>
          <p:nvPr>
            <p:ph type="body" idx="1"/>
          </p:nvPr>
        </p:nvSpPr>
        <p:spPr/>
        <p:txBody>
          <a:bodyPr/>
          <a:lstStyle/>
          <a:p>
            <a:pPr>
              <a:buFont typeface="Wingdings" pitchFamily="2" charset="2"/>
              <a:buNone/>
            </a:pPr>
            <a:r>
              <a:rPr lang="en-GB" altLang="en-US" dirty="0"/>
              <a:t>The Children and Families Act  2014</a:t>
            </a:r>
          </a:p>
          <a:p>
            <a:pPr>
              <a:buFont typeface="Wingdings" pitchFamily="2" charset="2"/>
              <a:buNone/>
            </a:pPr>
            <a:r>
              <a:rPr lang="en-GB" altLang="en-US" dirty="0"/>
              <a:t>“Our vision for children and young people with special needs is the same as for all children and young people – that they achieve well in their early years, at school and in college; lead happy and fulfilled lives.” (</a:t>
            </a:r>
            <a:r>
              <a:rPr lang="en-GB" altLang="en-US" dirty="0" err="1"/>
              <a:t>DfE</a:t>
            </a:r>
            <a:r>
              <a:rPr lang="en-GB" altLang="en-US" dirty="0"/>
              <a:t>)</a:t>
            </a:r>
          </a:p>
          <a:p>
            <a:pPr>
              <a:buFont typeface="Wingdings" pitchFamily="2" charset="2"/>
              <a:buNone/>
            </a:pPr>
            <a:endParaRPr lang="en-GB" altLang="en-US" dirty="0"/>
          </a:p>
          <a:p>
            <a:endParaRPr lang="en-GB" altLang="en-US" sz="2100" dirty="0"/>
          </a:p>
          <a:p>
            <a:endParaRPr lang="en-GB" altLang="en-US" dirty="0"/>
          </a:p>
        </p:txBody>
      </p:sp>
      <p:pic>
        <p:nvPicPr>
          <p:cNvPr id="259076"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9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GB" altLang="en-US" sz="4000"/>
              <a:t>Who chairs the Transfer Review Meeting?</a:t>
            </a:r>
            <a:endParaRPr lang="en-US" altLang="en-US" sz="4000"/>
          </a:p>
        </p:txBody>
      </p:sp>
      <p:sp>
        <p:nvSpPr>
          <p:cNvPr id="291843" name="Rectangle 3"/>
          <p:cNvSpPr>
            <a:spLocks noGrp="1" noChangeArrowheads="1"/>
          </p:cNvSpPr>
          <p:nvPr>
            <p:ph type="body" idx="1"/>
          </p:nvPr>
        </p:nvSpPr>
        <p:spPr/>
        <p:txBody>
          <a:bodyPr/>
          <a:lstStyle/>
          <a:p>
            <a:r>
              <a:rPr lang="en-GB" altLang="en-US" dirty="0"/>
              <a:t>Schools are best placed to run the Transfer review meeting as they know the child/young person and their family best .</a:t>
            </a:r>
          </a:p>
          <a:p>
            <a:endParaRPr lang="en-GB" altLang="en-US" dirty="0" smtClean="0"/>
          </a:p>
          <a:p>
            <a:r>
              <a:rPr lang="en-GB" altLang="en-US" dirty="0" smtClean="0"/>
              <a:t>“</a:t>
            </a:r>
            <a:r>
              <a:rPr lang="en-GB" altLang="en-US" dirty="0"/>
              <a:t>Reviews led by the school will engender the greatest confidence amongst the child</a:t>
            </a:r>
            <a:r>
              <a:rPr lang="en-GB" altLang="en-US" dirty="0" smtClean="0"/>
              <a:t>, young </a:t>
            </a:r>
            <a:r>
              <a:rPr lang="en-GB" altLang="en-US" dirty="0"/>
              <a:t>person and their family”</a:t>
            </a:r>
            <a:endParaRPr lang="en-US" altLang="en-US" dirty="0"/>
          </a:p>
        </p:txBody>
      </p:sp>
      <p:pic>
        <p:nvPicPr>
          <p:cNvPr id="6"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1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GB" altLang="en-US" sz="4000"/>
              <a:t>How do schools know how to run a Transfer Review Meeting?</a:t>
            </a:r>
            <a:endParaRPr lang="en-US" altLang="en-US" sz="4000"/>
          </a:p>
        </p:txBody>
      </p:sp>
      <p:sp>
        <p:nvSpPr>
          <p:cNvPr id="292867" name="Rectangle 3"/>
          <p:cNvSpPr>
            <a:spLocks noGrp="1" noChangeArrowheads="1"/>
          </p:cNvSpPr>
          <p:nvPr>
            <p:ph type="body" idx="1"/>
          </p:nvPr>
        </p:nvSpPr>
        <p:spPr/>
        <p:txBody>
          <a:bodyPr/>
          <a:lstStyle/>
          <a:p>
            <a:r>
              <a:rPr lang="en-GB" altLang="en-US" dirty="0"/>
              <a:t>Guidance for running these meetings is available </a:t>
            </a:r>
            <a:r>
              <a:rPr lang="en-GB" altLang="en-US" dirty="0" smtClean="0"/>
              <a:t>on The Local Offer.</a:t>
            </a:r>
            <a:endParaRPr lang="en-GB" altLang="en-US" dirty="0"/>
          </a:p>
          <a:p>
            <a:r>
              <a:rPr lang="en-GB" altLang="en-US" dirty="0"/>
              <a:t>It is comprehensive and has </a:t>
            </a:r>
            <a:r>
              <a:rPr lang="en-GB" altLang="en-US" dirty="0" smtClean="0"/>
              <a:t>prompts </a:t>
            </a:r>
            <a:r>
              <a:rPr lang="en-GB" altLang="en-US" dirty="0"/>
              <a:t>of what schools </a:t>
            </a:r>
            <a:r>
              <a:rPr lang="en-GB" altLang="en-US" dirty="0" smtClean="0"/>
              <a:t>need </a:t>
            </a:r>
            <a:r>
              <a:rPr lang="en-GB" altLang="en-US" dirty="0"/>
              <a:t>to do before</a:t>
            </a:r>
            <a:r>
              <a:rPr lang="en-GB" altLang="en-US" dirty="0" smtClean="0"/>
              <a:t>, during </a:t>
            </a:r>
            <a:r>
              <a:rPr lang="en-GB" altLang="en-US" dirty="0"/>
              <a:t>and after the meeting</a:t>
            </a:r>
          </a:p>
          <a:p>
            <a:r>
              <a:rPr lang="en-GB" altLang="en-US" dirty="0"/>
              <a:t>This format worked well for the recent Year 6 </a:t>
            </a:r>
            <a:r>
              <a:rPr lang="en-GB" altLang="en-US" dirty="0" smtClean="0"/>
              <a:t>Transfer Reviews</a:t>
            </a:r>
            <a:endParaRPr lang="en-US" altLang="en-US" dirty="0"/>
          </a:p>
        </p:txBody>
      </p:sp>
      <p:pic>
        <p:nvPicPr>
          <p:cNvPr id="6"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28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28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GB" altLang="en-US" sz="4000" dirty="0"/>
              <a:t>Will we follow the same </a:t>
            </a:r>
            <a:r>
              <a:rPr lang="en-GB" altLang="en-US" sz="4000" dirty="0" smtClean="0"/>
              <a:t>Annual Review </a:t>
            </a:r>
            <a:r>
              <a:rPr lang="en-GB" altLang="en-US" sz="4000" dirty="0"/>
              <a:t>schedule?</a:t>
            </a:r>
            <a:endParaRPr lang="en-US" altLang="en-US" sz="4000" dirty="0"/>
          </a:p>
        </p:txBody>
      </p:sp>
      <p:sp>
        <p:nvSpPr>
          <p:cNvPr id="240643" name="Rectangle 3"/>
          <p:cNvSpPr>
            <a:spLocks noGrp="1" noChangeArrowheads="1"/>
          </p:cNvSpPr>
          <p:nvPr>
            <p:ph type="body" idx="1"/>
          </p:nvPr>
        </p:nvSpPr>
        <p:spPr/>
        <p:txBody>
          <a:bodyPr/>
          <a:lstStyle/>
          <a:p>
            <a:r>
              <a:rPr lang="en-GB" altLang="en-US" dirty="0"/>
              <a:t>No,  </a:t>
            </a:r>
            <a:r>
              <a:rPr lang="en-GB" altLang="en-US" dirty="0" smtClean="0"/>
              <a:t>Transfer Reviews </a:t>
            </a:r>
            <a:r>
              <a:rPr lang="en-GB" altLang="en-US" dirty="0"/>
              <a:t>will need to be done under the transfer review timetable.</a:t>
            </a:r>
          </a:p>
          <a:p>
            <a:r>
              <a:rPr lang="en-GB" altLang="en-US" dirty="0"/>
              <a:t>Annual Reviews should be done following the schools normal procedures. </a:t>
            </a:r>
          </a:p>
          <a:p>
            <a:r>
              <a:rPr lang="en-GB" altLang="en-US" dirty="0"/>
              <a:t>Please can EHCP Co-ordinators be part of this planning. </a:t>
            </a:r>
            <a:endParaRPr lang="en-US" altLang="en-US" dirty="0"/>
          </a:p>
        </p:txBody>
      </p:sp>
      <p:pic>
        <p:nvPicPr>
          <p:cNvPr id="240644"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06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064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06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GB" altLang="en-US"/>
              <a:t>What about Personal Budgets?</a:t>
            </a:r>
            <a:endParaRPr lang="en-US" altLang="en-US"/>
          </a:p>
        </p:txBody>
      </p:sp>
      <p:sp>
        <p:nvSpPr>
          <p:cNvPr id="273411" name="Rectangle 3"/>
          <p:cNvSpPr>
            <a:spLocks noGrp="1" noChangeArrowheads="1"/>
          </p:cNvSpPr>
          <p:nvPr>
            <p:ph type="body" idx="1"/>
          </p:nvPr>
        </p:nvSpPr>
        <p:spPr/>
        <p:txBody>
          <a:bodyPr/>
          <a:lstStyle/>
          <a:p>
            <a:r>
              <a:rPr lang="en-GB" altLang="en-US" dirty="0"/>
              <a:t>Personal Budgets can be used to deliver agreed provision and meet agreed outcomes within an EHCP. </a:t>
            </a:r>
          </a:p>
          <a:p>
            <a:r>
              <a:rPr lang="en-GB" altLang="en-US" dirty="0"/>
              <a:t>They provide creative solutions to individual requests.</a:t>
            </a:r>
          </a:p>
          <a:p>
            <a:r>
              <a:rPr lang="en-GB" altLang="en-US" dirty="0"/>
              <a:t>The Wirral Policy is </a:t>
            </a:r>
            <a:r>
              <a:rPr lang="en-GB" altLang="en-US" dirty="0" smtClean="0"/>
              <a:t>available </a:t>
            </a:r>
            <a:r>
              <a:rPr lang="en-GB" altLang="en-US" dirty="0" smtClean="0"/>
              <a:t> </a:t>
            </a:r>
            <a:r>
              <a:rPr lang="en-GB" altLang="en-US" dirty="0"/>
              <a:t>on the local offer. </a:t>
            </a:r>
          </a:p>
          <a:p>
            <a:pPr>
              <a:buFont typeface="Wingdings" pitchFamily="2" charset="2"/>
              <a:buNone/>
            </a:pPr>
            <a:endParaRPr lang="en-US" altLang="en-US" dirty="0"/>
          </a:p>
        </p:txBody>
      </p:sp>
      <p:pic>
        <p:nvPicPr>
          <p:cNvPr id="6"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34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34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3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GB" altLang="en-US" sz="4000" dirty="0"/>
              <a:t>Will there be a New SEN </a:t>
            </a:r>
            <a:r>
              <a:rPr lang="en-GB" altLang="en-US" sz="4000" dirty="0" smtClean="0"/>
              <a:t>Handbook/Toolkit?</a:t>
            </a:r>
            <a:endParaRPr lang="en-US" altLang="en-US" sz="4000" dirty="0"/>
          </a:p>
        </p:txBody>
      </p:sp>
      <p:sp>
        <p:nvSpPr>
          <p:cNvPr id="282627" name="Rectangle 3"/>
          <p:cNvSpPr>
            <a:spLocks noGrp="1" noChangeArrowheads="1"/>
          </p:cNvSpPr>
          <p:nvPr>
            <p:ph type="body" idx="1"/>
          </p:nvPr>
        </p:nvSpPr>
        <p:spPr/>
        <p:txBody>
          <a:bodyPr/>
          <a:lstStyle/>
          <a:p>
            <a:r>
              <a:rPr lang="en-GB" altLang="en-US" dirty="0"/>
              <a:t>We will put all the new paper work when it has been agreed in a document for schools</a:t>
            </a:r>
          </a:p>
          <a:p>
            <a:r>
              <a:rPr lang="en-GB" altLang="en-US" dirty="0"/>
              <a:t>In the meantime single documents will be </a:t>
            </a:r>
            <a:r>
              <a:rPr lang="en-GB" altLang="en-US" dirty="0" smtClean="0"/>
              <a:t>available on </a:t>
            </a:r>
            <a:r>
              <a:rPr lang="en-GB" altLang="en-US" dirty="0" smtClean="0"/>
              <a:t>The Local Offer</a:t>
            </a:r>
            <a:endParaRPr lang="en-US" altLang="en-US" dirty="0"/>
          </a:p>
        </p:txBody>
      </p:sp>
      <p:pic>
        <p:nvPicPr>
          <p:cNvPr id="282628"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26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GB" altLang="en-US" sz="4000"/>
              <a:t>Where can schools find out more about their responsibilities?</a:t>
            </a:r>
            <a:endParaRPr lang="en-US" altLang="en-US" sz="4000"/>
          </a:p>
        </p:txBody>
      </p:sp>
      <p:sp>
        <p:nvSpPr>
          <p:cNvPr id="245763" name="Rectangle 3"/>
          <p:cNvSpPr>
            <a:spLocks noGrp="1" noChangeArrowheads="1"/>
          </p:cNvSpPr>
          <p:nvPr>
            <p:ph type="body" idx="1"/>
          </p:nvPr>
        </p:nvSpPr>
        <p:spPr/>
        <p:txBody>
          <a:bodyPr/>
          <a:lstStyle/>
          <a:p>
            <a:pPr>
              <a:lnSpc>
                <a:spcPct val="90000"/>
              </a:lnSpc>
            </a:pPr>
            <a:r>
              <a:rPr lang="en-GB" altLang="en-US" dirty="0"/>
              <a:t>There is no replacement for reading the Code Of </a:t>
            </a:r>
            <a:r>
              <a:rPr lang="en-GB" altLang="en-US" dirty="0" smtClean="0"/>
              <a:t>Practice</a:t>
            </a:r>
            <a:endParaRPr lang="en-GB" altLang="en-US" dirty="0"/>
          </a:p>
          <a:p>
            <a:pPr>
              <a:lnSpc>
                <a:spcPct val="90000"/>
              </a:lnSpc>
            </a:pPr>
            <a:r>
              <a:rPr lang="en-GB" altLang="en-US" dirty="0"/>
              <a:t>Schools; guide to the 0-25 SEND code of practice</a:t>
            </a:r>
          </a:p>
          <a:p>
            <a:pPr>
              <a:lnSpc>
                <a:spcPct val="90000"/>
              </a:lnSpc>
            </a:pPr>
            <a:r>
              <a:rPr lang="en-GB" altLang="en-US" dirty="0"/>
              <a:t>The Equality Act 2010</a:t>
            </a:r>
          </a:p>
          <a:p>
            <a:pPr>
              <a:lnSpc>
                <a:spcPct val="90000"/>
              </a:lnSpc>
            </a:pPr>
            <a:r>
              <a:rPr lang="en-GB" altLang="en-US" dirty="0"/>
              <a:t>Supporting pupils at school with medical conditions 2014</a:t>
            </a:r>
            <a:endParaRPr lang="en-US" altLang="en-US" dirty="0"/>
          </a:p>
        </p:txBody>
      </p:sp>
      <p:pic>
        <p:nvPicPr>
          <p:cNvPr id="245764"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6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GB" altLang="en-US"/>
              <a:t>Final Thoughts…</a:t>
            </a:r>
            <a:endParaRPr lang="en-US" altLang="en-US"/>
          </a:p>
        </p:txBody>
      </p:sp>
      <p:sp>
        <p:nvSpPr>
          <p:cNvPr id="288771" name="Rectangle 3"/>
          <p:cNvSpPr>
            <a:spLocks noGrp="1" noChangeArrowheads="1"/>
          </p:cNvSpPr>
          <p:nvPr>
            <p:ph type="body" idx="1"/>
          </p:nvPr>
        </p:nvSpPr>
        <p:spPr/>
        <p:txBody>
          <a:bodyPr/>
          <a:lstStyle/>
          <a:p>
            <a:pPr>
              <a:buFont typeface="Wingdings" pitchFamily="2" charset="2"/>
              <a:buNone/>
            </a:pPr>
            <a:endParaRPr lang="en-GB" altLang="en-US" dirty="0"/>
          </a:p>
          <a:p>
            <a:r>
              <a:rPr lang="en-GB" altLang="en-US" dirty="0"/>
              <a:t>“No decision about me </a:t>
            </a:r>
            <a:r>
              <a:rPr lang="en-GB" altLang="en-US" dirty="0" smtClean="0"/>
              <a:t>without </a:t>
            </a:r>
            <a:r>
              <a:rPr lang="en-GB" altLang="en-US" dirty="0"/>
              <a:t>me”</a:t>
            </a:r>
          </a:p>
          <a:p>
            <a:endParaRPr lang="en-GB" altLang="en-US" dirty="0"/>
          </a:p>
          <a:p>
            <a:r>
              <a:rPr lang="en-GB" altLang="en-US" dirty="0"/>
              <a:t>“Plans are promises to children”</a:t>
            </a:r>
            <a:endParaRPr lang="en-US" altLang="en-US" dirty="0"/>
          </a:p>
        </p:txBody>
      </p:sp>
      <p:sp>
        <p:nvSpPr>
          <p:cNvPr id="288772" name="Text Box 4"/>
          <p:cNvSpPr txBox="1">
            <a:spLocks noChangeArrowheads="1"/>
          </p:cNvSpPr>
          <p:nvPr/>
        </p:nvSpPr>
        <p:spPr bwMode="auto">
          <a:xfrm>
            <a:off x="3851275" y="4797425"/>
            <a:ext cx="50466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Julia Hassall-Director of Children and Young People’s Department</a:t>
            </a:r>
            <a:endParaRPr lang="en-US" altLang="en-US"/>
          </a:p>
        </p:txBody>
      </p:sp>
      <p:pic>
        <p:nvPicPr>
          <p:cNvPr id="7"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899592" y="1412776"/>
          <a:ext cx="7416824"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285137486"/>
              </p:ext>
            </p:extLst>
          </p:nvPr>
        </p:nvGraphicFramePr>
        <p:xfrm>
          <a:off x="899592" y="764704"/>
          <a:ext cx="6912768" cy="60486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86725" name="TextBox 5"/>
          <p:cNvSpPr txBox="1">
            <a:spLocks noChangeArrowheads="1"/>
          </p:cNvSpPr>
          <p:nvPr/>
        </p:nvSpPr>
        <p:spPr bwMode="auto">
          <a:xfrm>
            <a:off x="5676900" y="1547813"/>
            <a:ext cx="3168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5pPr>
            <a:lvl6pPr marL="25146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6pPr>
            <a:lvl7pPr marL="29718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7pPr>
            <a:lvl8pPr marL="34290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8pPr>
            <a:lvl9pPr marL="38862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9pPr>
          </a:lstStyle>
          <a:p>
            <a:pPr eaLnBrk="1" hangingPunct="1">
              <a:spcBef>
                <a:spcPct val="0"/>
              </a:spcBef>
              <a:buClrTx/>
              <a:buSzTx/>
              <a:buFontTx/>
              <a:buNone/>
              <a:defRPr/>
            </a:pPr>
            <a:r>
              <a:rPr lang="en-GB" altLang="en-US" sz="1800" dirty="0" smtClean="0">
                <a:solidFill>
                  <a:srgbClr val="FFFFFF"/>
                </a:solidFill>
              </a:rPr>
              <a:t>Element 1 + 2 + 3 </a:t>
            </a:r>
          </a:p>
          <a:p>
            <a:pPr eaLnBrk="1" hangingPunct="1">
              <a:spcBef>
                <a:spcPct val="0"/>
              </a:spcBef>
              <a:buClrTx/>
              <a:buSzTx/>
              <a:buFontTx/>
              <a:buNone/>
              <a:defRPr/>
            </a:pPr>
            <a:endParaRPr lang="en-GB" altLang="en-US" sz="800" dirty="0" smtClean="0">
              <a:solidFill>
                <a:srgbClr val="FFFFFF"/>
              </a:solidFill>
            </a:endParaRPr>
          </a:p>
          <a:p>
            <a:pPr eaLnBrk="1" hangingPunct="1">
              <a:spcBef>
                <a:spcPct val="0"/>
              </a:spcBef>
              <a:buClrTx/>
              <a:buSzTx/>
              <a:buFontTx/>
              <a:buNone/>
              <a:defRPr/>
            </a:pPr>
            <a:r>
              <a:rPr lang="en-GB" altLang="en-US" sz="1600" dirty="0" smtClean="0">
                <a:solidFill>
                  <a:srgbClr val="FFFFFF"/>
                </a:solidFill>
              </a:rPr>
              <a:t>(3.1% of Wirral population</a:t>
            </a:r>
            <a:r>
              <a:rPr lang="en-GB" altLang="en-US" sz="1800" dirty="0" smtClean="0">
                <a:solidFill>
                  <a:srgbClr val="FFFFFF"/>
                </a:solidFill>
              </a:rPr>
              <a:t>, </a:t>
            </a:r>
            <a:r>
              <a:rPr lang="en-GB" altLang="en-US" sz="1600" dirty="0" smtClean="0">
                <a:solidFill>
                  <a:srgbClr val="FFFFFF"/>
                </a:solidFill>
              </a:rPr>
              <a:t>2.8% of population in England)</a:t>
            </a:r>
          </a:p>
        </p:txBody>
      </p:sp>
      <p:sp>
        <p:nvSpPr>
          <p:cNvPr id="286726" name="TextBox 6"/>
          <p:cNvSpPr txBox="1">
            <a:spLocks noChangeArrowheads="1"/>
          </p:cNvSpPr>
          <p:nvPr/>
        </p:nvSpPr>
        <p:spPr bwMode="auto">
          <a:xfrm>
            <a:off x="6407150" y="2998788"/>
            <a:ext cx="2927350"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5pPr>
            <a:lvl6pPr marL="25146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6pPr>
            <a:lvl7pPr marL="29718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7pPr>
            <a:lvl8pPr marL="34290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8pPr>
            <a:lvl9pPr marL="38862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9pPr>
          </a:lstStyle>
          <a:p>
            <a:pPr eaLnBrk="1" hangingPunct="1">
              <a:spcBef>
                <a:spcPct val="0"/>
              </a:spcBef>
              <a:buClrTx/>
              <a:buSzTx/>
              <a:buFontTx/>
              <a:buNone/>
              <a:defRPr/>
            </a:pPr>
            <a:r>
              <a:rPr lang="en-GB" altLang="en-US" sz="1800" dirty="0" smtClean="0">
                <a:solidFill>
                  <a:srgbClr val="FFFFFF"/>
                </a:solidFill>
              </a:rPr>
              <a:t>Element 1 + 2</a:t>
            </a:r>
          </a:p>
          <a:p>
            <a:pPr eaLnBrk="1" hangingPunct="1">
              <a:spcBef>
                <a:spcPct val="0"/>
              </a:spcBef>
              <a:buClrTx/>
              <a:buSzTx/>
              <a:buFontTx/>
              <a:buNone/>
              <a:defRPr/>
            </a:pPr>
            <a:endParaRPr lang="en-GB" altLang="en-US" sz="800" dirty="0" smtClean="0">
              <a:solidFill>
                <a:srgbClr val="FFFFFF"/>
              </a:solidFill>
            </a:endParaRPr>
          </a:p>
          <a:p>
            <a:pPr eaLnBrk="1" hangingPunct="1">
              <a:spcBef>
                <a:spcPct val="0"/>
              </a:spcBef>
              <a:buClrTx/>
              <a:buSzTx/>
              <a:buFontTx/>
              <a:buNone/>
              <a:defRPr/>
            </a:pPr>
            <a:r>
              <a:rPr lang="en-GB" altLang="en-US" sz="1600" dirty="0" smtClean="0">
                <a:solidFill>
                  <a:srgbClr val="FFFFFF"/>
                </a:solidFill>
              </a:rPr>
              <a:t>(20% of Wirral population, 17.9% of population in England)</a:t>
            </a:r>
          </a:p>
        </p:txBody>
      </p:sp>
      <p:sp>
        <p:nvSpPr>
          <p:cNvPr id="286727" name="TextBox 7"/>
          <p:cNvSpPr txBox="1">
            <a:spLocks noChangeArrowheads="1"/>
          </p:cNvSpPr>
          <p:nvPr/>
        </p:nvSpPr>
        <p:spPr bwMode="auto">
          <a:xfrm>
            <a:off x="7297738" y="5300663"/>
            <a:ext cx="1822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5pPr>
            <a:lvl6pPr marL="25146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6pPr>
            <a:lvl7pPr marL="29718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7pPr>
            <a:lvl8pPr marL="34290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8pPr>
            <a:lvl9pPr marL="38862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9pPr>
          </a:lstStyle>
          <a:p>
            <a:pPr eaLnBrk="1" hangingPunct="1">
              <a:spcBef>
                <a:spcPct val="0"/>
              </a:spcBef>
              <a:buClrTx/>
              <a:buSzTx/>
              <a:buFontTx/>
              <a:buNone/>
              <a:defRPr/>
            </a:pPr>
            <a:r>
              <a:rPr lang="en-GB" altLang="en-US" sz="1800" dirty="0" smtClean="0">
                <a:solidFill>
                  <a:srgbClr val="FFFFFF"/>
                </a:solidFill>
              </a:rPr>
              <a:t>Element 1</a:t>
            </a:r>
          </a:p>
        </p:txBody>
      </p:sp>
      <p:cxnSp>
        <p:nvCxnSpPr>
          <p:cNvPr id="5127" name="Straight Arrow Connector 9"/>
          <p:cNvCxnSpPr>
            <a:cxnSpLocks noChangeShapeType="1"/>
          </p:cNvCxnSpPr>
          <p:nvPr/>
        </p:nvCxnSpPr>
        <p:spPr bwMode="auto">
          <a:xfrm>
            <a:off x="827088" y="769512"/>
            <a:ext cx="11113" cy="917575"/>
          </a:xfrm>
          <a:prstGeom prst="straightConnector1">
            <a:avLst/>
          </a:prstGeom>
          <a:noFill/>
          <a:ln w="31750" algn="ctr">
            <a:solidFill>
              <a:schemeClr val="tx1"/>
            </a:solidFill>
            <a:round/>
            <a:headEnd type="arrow"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730" name="TextBox 15"/>
          <p:cNvSpPr txBox="1">
            <a:spLocks noChangeArrowheads="1"/>
          </p:cNvSpPr>
          <p:nvPr/>
        </p:nvSpPr>
        <p:spPr bwMode="auto">
          <a:xfrm>
            <a:off x="107504" y="1656556"/>
            <a:ext cx="2952750" cy="338138"/>
          </a:xfrm>
          <a:prstGeom prst="rect">
            <a:avLst/>
          </a:prstGeom>
          <a:noFill/>
          <a:ln>
            <a:noFill/>
          </a:ln>
          <a:extLst/>
        </p:spPr>
        <p:txBody>
          <a:bodyPr>
            <a:spAutoFit/>
          </a:bodyPr>
          <a:lstStyle>
            <a:lvl1pPr>
              <a:spcBef>
                <a:spcPct val="20000"/>
              </a:spcBef>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5pPr>
            <a:lvl6pPr marL="25146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6pPr>
            <a:lvl7pPr marL="29718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7pPr>
            <a:lvl8pPr marL="34290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8pPr>
            <a:lvl9pPr marL="38862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9pPr>
          </a:lstStyle>
          <a:p>
            <a:pPr eaLnBrk="1" hangingPunct="1">
              <a:spcBef>
                <a:spcPct val="0"/>
              </a:spcBef>
              <a:buClrTx/>
              <a:buSzTx/>
              <a:buFontTx/>
              <a:buNone/>
              <a:defRPr/>
            </a:pPr>
            <a:r>
              <a:rPr lang="en-GB" altLang="en-US" sz="1600" dirty="0" smtClean="0">
                <a:solidFill>
                  <a:srgbClr val="FFFFFF"/>
                </a:solidFill>
              </a:rPr>
              <a:t>Special Education Provision</a:t>
            </a:r>
          </a:p>
        </p:txBody>
      </p:sp>
      <p:sp>
        <p:nvSpPr>
          <p:cNvPr id="3" name="Rectangle 2"/>
          <p:cNvSpPr/>
          <p:nvPr/>
        </p:nvSpPr>
        <p:spPr>
          <a:xfrm>
            <a:off x="1331640" y="123181"/>
            <a:ext cx="5956300" cy="646331"/>
          </a:xfrm>
          <a:prstGeom prst="rect">
            <a:avLst/>
          </a:prstGeom>
        </p:spPr>
        <p:txBody>
          <a:bodyPr wrap="square">
            <a:spAutoFit/>
          </a:bodyPr>
          <a:lstStyle/>
          <a:p>
            <a:r>
              <a:rPr lang="en-GB" altLang="en-US" sz="3600" dirty="0">
                <a:solidFill>
                  <a:srgbClr val="FFFFFF"/>
                </a:solidFill>
              </a:rPr>
              <a:t>Overview of SEND Support</a:t>
            </a:r>
            <a:endParaRPr lang="en-GB" sz="3600" dirty="0">
              <a:solidFill>
                <a:srgbClr val="FFFFFF"/>
              </a:solidFill>
            </a:endParaRPr>
          </a:p>
        </p:txBody>
      </p:sp>
      <p:cxnSp>
        <p:nvCxnSpPr>
          <p:cNvPr id="14" name="Straight Arrow Connector 9"/>
          <p:cNvCxnSpPr>
            <a:cxnSpLocks noChangeShapeType="1"/>
          </p:cNvCxnSpPr>
          <p:nvPr/>
        </p:nvCxnSpPr>
        <p:spPr bwMode="auto">
          <a:xfrm flipH="1" flipV="1">
            <a:off x="838201" y="1994694"/>
            <a:ext cx="11114" cy="781248"/>
          </a:xfrm>
          <a:prstGeom prst="straightConnector1">
            <a:avLst/>
          </a:prstGeom>
          <a:noFill/>
          <a:ln w="31750" algn="ctr">
            <a:solidFill>
              <a:schemeClr val="tx1"/>
            </a:solidFill>
            <a:round/>
            <a:headEnd type="arrow"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9"/>
          <p:cNvCxnSpPr>
            <a:cxnSpLocks noChangeShapeType="1"/>
          </p:cNvCxnSpPr>
          <p:nvPr/>
        </p:nvCxnSpPr>
        <p:spPr bwMode="auto">
          <a:xfrm>
            <a:off x="862016" y="2775941"/>
            <a:ext cx="0" cy="1229123"/>
          </a:xfrm>
          <a:prstGeom prst="straightConnector1">
            <a:avLst/>
          </a:prstGeom>
          <a:noFill/>
          <a:ln w="31750" algn="ctr">
            <a:solidFill>
              <a:schemeClr val="tx1"/>
            </a:solidFill>
            <a:round/>
            <a:headEnd type="arrow"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9"/>
          <p:cNvCxnSpPr>
            <a:cxnSpLocks noChangeShapeType="1"/>
          </p:cNvCxnSpPr>
          <p:nvPr/>
        </p:nvCxnSpPr>
        <p:spPr bwMode="auto">
          <a:xfrm flipH="1" flipV="1">
            <a:off x="827088" y="4746402"/>
            <a:ext cx="11113" cy="1922958"/>
          </a:xfrm>
          <a:prstGeom prst="straightConnector1">
            <a:avLst/>
          </a:prstGeom>
          <a:noFill/>
          <a:ln w="31750" algn="ctr">
            <a:solidFill>
              <a:schemeClr val="tx1"/>
            </a:solidFill>
            <a:round/>
            <a:headEnd type="arrow"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5"/>
          <p:cNvSpPr txBox="1">
            <a:spLocks noChangeArrowheads="1"/>
          </p:cNvSpPr>
          <p:nvPr/>
        </p:nvSpPr>
        <p:spPr bwMode="auto">
          <a:xfrm>
            <a:off x="51470" y="3915405"/>
            <a:ext cx="2022326" cy="830997"/>
          </a:xfrm>
          <a:prstGeom prst="rect">
            <a:avLst/>
          </a:prstGeom>
          <a:noFill/>
          <a:ln>
            <a:noFill/>
          </a:ln>
          <a:extLst/>
        </p:spPr>
        <p:txBody>
          <a:bodyPr wrap="square">
            <a:spAutoFit/>
          </a:bodyPr>
          <a:lstStyle>
            <a:lvl1pPr>
              <a:spcBef>
                <a:spcPct val="20000"/>
              </a:spcBef>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Tahoma" pitchFamily="34" charset="0"/>
              </a:defRPr>
            </a:lvl1pPr>
            <a:lvl2pPr marL="742950" indent="-285750">
              <a:spcBef>
                <a:spcPct val="20000"/>
              </a:spcBef>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Tahoma" pitchFamily="34" charset="0"/>
              </a:defRPr>
            </a:lvl2pPr>
            <a:lvl3pPr marL="1143000" indent="-228600">
              <a:spcBef>
                <a:spcPct val="20000"/>
              </a:spcBef>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Tahoma" pitchFamily="34" charset="0"/>
              </a:defRPr>
            </a:lvl3pPr>
            <a:lvl4pPr marL="1600200" indent="-228600">
              <a:spcBef>
                <a:spcPct val="20000"/>
              </a:spcBef>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4pPr>
            <a:lvl5pPr marL="2057400" indent="-228600">
              <a:spcBef>
                <a:spcPct val="20000"/>
              </a:spcBef>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5pPr>
            <a:lvl6pPr marL="25146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6pPr>
            <a:lvl7pPr marL="29718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7pPr>
            <a:lvl8pPr marL="34290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8pPr>
            <a:lvl9pPr marL="3886200" indent="-22860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9pPr>
          </a:lstStyle>
          <a:p>
            <a:pPr eaLnBrk="1" hangingPunct="1">
              <a:spcBef>
                <a:spcPct val="0"/>
              </a:spcBef>
              <a:buClrTx/>
              <a:buSzTx/>
              <a:buFontTx/>
              <a:buNone/>
              <a:defRPr/>
            </a:pPr>
            <a:r>
              <a:rPr lang="en-GB" altLang="en-US" sz="1600" dirty="0" smtClean="0">
                <a:solidFill>
                  <a:srgbClr val="FFFFFF"/>
                </a:solidFill>
              </a:rPr>
              <a:t>Education Provision that is ordinarily available</a:t>
            </a:r>
          </a:p>
        </p:txBody>
      </p:sp>
    </p:spTree>
    <p:extLst>
      <p:ext uri="{BB962C8B-B14F-4D97-AF65-F5344CB8AC3E}">
        <p14:creationId xmlns:p14="http://schemas.microsoft.com/office/powerpoint/2010/main" val="1690977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GB" altLang="en-US" sz="4000"/>
              <a:t>What is the difference between a Statement and An Education, Health and Care Plan?</a:t>
            </a:r>
            <a:endParaRPr lang="en-US" altLang="en-US" sz="4000"/>
          </a:p>
        </p:txBody>
      </p:sp>
      <p:sp>
        <p:nvSpPr>
          <p:cNvPr id="222211" name="Rectangle 3"/>
          <p:cNvSpPr>
            <a:spLocks noGrp="1" noChangeArrowheads="1"/>
          </p:cNvSpPr>
          <p:nvPr>
            <p:ph type="body" idx="1"/>
          </p:nvPr>
        </p:nvSpPr>
        <p:spPr/>
        <p:txBody>
          <a:bodyPr/>
          <a:lstStyle/>
          <a:p>
            <a:pPr>
              <a:buFont typeface="Wingdings" pitchFamily="2" charset="2"/>
              <a:buNone/>
            </a:pPr>
            <a:endParaRPr lang="en-GB" altLang="en-US" sz="2000" dirty="0"/>
          </a:p>
          <a:p>
            <a:r>
              <a:rPr lang="en-GB" altLang="en-US" sz="2000" dirty="0"/>
              <a:t>EHCP’s - same statutory protection as a statements,  but include details of education, health and social care </a:t>
            </a:r>
            <a:r>
              <a:rPr lang="en-GB" altLang="en-US" sz="2000" b="1" dirty="0"/>
              <a:t>needs </a:t>
            </a:r>
            <a:r>
              <a:rPr lang="en-GB" altLang="en-US" sz="2000" dirty="0"/>
              <a:t>and </a:t>
            </a:r>
            <a:r>
              <a:rPr lang="en-GB" altLang="en-US" sz="2000" b="1" dirty="0"/>
              <a:t>provision</a:t>
            </a:r>
          </a:p>
          <a:p>
            <a:r>
              <a:rPr lang="en-GB" altLang="en-US" sz="2000" dirty="0"/>
              <a:t>EHCP- follow an Integrated Assessment Process</a:t>
            </a:r>
          </a:p>
          <a:p>
            <a:r>
              <a:rPr lang="en-GB" altLang="en-US" sz="2000" dirty="0"/>
              <a:t>EHCP- provide the offer of a Personal Budget</a:t>
            </a:r>
          </a:p>
          <a:p>
            <a:r>
              <a:rPr lang="en-GB" altLang="en-US" sz="2000" dirty="0"/>
              <a:t>EHCP -covers from 0-25</a:t>
            </a:r>
          </a:p>
          <a:p>
            <a:r>
              <a:rPr lang="en-GB" altLang="en-US" sz="2000" dirty="0"/>
              <a:t>EHCP-  a more holistic and person centred plan</a:t>
            </a:r>
          </a:p>
          <a:p>
            <a:r>
              <a:rPr lang="en-GB" altLang="en-US" sz="2000" dirty="0"/>
              <a:t>EHCP- is based on OUTCOMES </a:t>
            </a:r>
          </a:p>
          <a:p>
            <a:r>
              <a:rPr lang="en-GB" altLang="en-US" sz="2000" dirty="0"/>
              <a:t> L.A- is legally responsible for the all parts of  plans</a:t>
            </a:r>
          </a:p>
          <a:p>
            <a:endParaRPr lang="en-GB" altLang="en-US" sz="2000" dirty="0"/>
          </a:p>
          <a:p>
            <a:endParaRPr lang="en-GB" altLang="en-US" sz="2000" dirty="0"/>
          </a:p>
          <a:p>
            <a:endParaRPr lang="en-US" altLang="en-US" sz="2800" dirty="0"/>
          </a:p>
        </p:txBody>
      </p:sp>
      <p:pic>
        <p:nvPicPr>
          <p:cNvPr id="222212"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22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22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22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22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22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221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22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GB" altLang="en-US" sz="4000"/>
              <a:t>Have the criteria for needing an E.H.C.P changed?</a:t>
            </a:r>
            <a:endParaRPr lang="en-US" altLang="en-US" sz="4000"/>
          </a:p>
        </p:txBody>
      </p:sp>
      <p:sp>
        <p:nvSpPr>
          <p:cNvPr id="224259" name="Rectangle 3"/>
          <p:cNvSpPr>
            <a:spLocks noGrp="1" noChangeArrowheads="1"/>
          </p:cNvSpPr>
          <p:nvPr>
            <p:ph type="body" idx="1"/>
          </p:nvPr>
        </p:nvSpPr>
        <p:spPr>
          <a:xfrm>
            <a:off x="468313" y="2492375"/>
            <a:ext cx="8218487" cy="3603625"/>
          </a:xfrm>
        </p:spPr>
        <p:txBody>
          <a:bodyPr/>
          <a:lstStyle/>
          <a:p>
            <a:r>
              <a:rPr lang="en-GB" altLang="en-US" dirty="0"/>
              <a:t>No –The legal test of when a child or young person requires an EHC plan remains the same as that for a statement under the Education Act 1996 </a:t>
            </a:r>
          </a:p>
          <a:p>
            <a:pPr>
              <a:buFont typeface="Wingdings" pitchFamily="2" charset="2"/>
              <a:buNone/>
            </a:pPr>
            <a:endParaRPr lang="en-GB" altLang="en-US" dirty="0"/>
          </a:p>
          <a:p>
            <a:endParaRPr lang="en-US" altLang="en-US" dirty="0"/>
          </a:p>
        </p:txBody>
      </p:sp>
      <p:pic>
        <p:nvPicPr>
          <p:cNvPr id="224260"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GB" altLang="en-US" sz="4000"/>
              <a:t>What is the criteria for needing an EHCP Plan?</a:t>
            </a:r>
            <a:endParaRPr lang="en-US" altLang="en-US" sz="4000"/>
          </a:p>
        </p:txBody>
      </p:sp>
      <p:sp>
        <p:nvSpPr>
          <p:cNvPr id="248835" name="Rectangle 3"/>
          <p:cNvSpPr>
            <a:spLocks noGrp="1" noChangeArrowheads="1"/>
          </p:cNvSpPr>
          <p:nvPr>
            <p:ph type="body" idx="1"/>
          </p:nvPr>
        </p:nvSpPr>
        <p:spPr/>
        <p:txBody>
          <a:bodyPr/>
          <a:lstStyle/>
          <a:p>
            <a:pPr>
              <a:lnSpc>
                <a:spcPct val="90000"/>
              </a:lnSpc>
            </a:pPr>
            <a:r>
              <a:rPr lang="en-GB" altLang="en-US" sz="2400" dirty="0"/>
              <a:t>A child or young person has SEN if they have a learning difficulty or disability which calls for </a:t>
            </a:r>
            <a:r>
              <a:rPr lang="en-GB" altLang="en-US" sz="2400" u="sng" dirty="0"/>
              <a:t>special educational provision to be made for them.</a:t>
            </a:r>
          </a:p>
          <a:p>
            <a:pPr>
              <a:lnSpc>
                <a:spcPct val="90000"/>
              </a:lnSpc>
            </a:pPr>
            <a:r>
              <a:rPr lang="en-GB" altLang="en-US" sz="2400" dirty="0"/>
              <a:t>A child of school age has a learning difficulty or disability they;</a:t>
            </a:r>
          </a:p>
          <a:p>
            <a:pPr>
              <a:lnSpc>
                <a:spcPct val="90000"/>
              </a:lnSpc>
              <a:buFont typeface="Wingdings" pitchFamily="2" charset="2"/>
              <a:buNone/>
            </a:pPr>
            <a:r>
              <a:rPr lang="en-GB" altLang="en-US" sz="2400" dirty="0"/>
              <a:t>Have a </a:t>
            </a:r>
            <a:r>
              <a:rPr lang="en-GB" altLang="en-US" sz="2400" u="sng" dirty="0"/>
              <a:t>significantly greater difficulty in learning</a:t>
            </a:r>
            <a:r>
              <a:rPr lang="en-GB" altLang="en-US" sz="2400" dirty="0"/>
              <a:t> than the majority of children the same age</a:t>
            </a:r>
          </a:p>
          <a:p>
            <a:pPr>
              <a:lnSpc>
                <a:spcPct val="90000"/>
              </a:lnSpc>
              <a:buFont typeface="Wingdings" pitchFamily="2" charset="2"/>
              <a:buNone/>
            </a:pPr>
            <a:r>
              <a:rPr lang="en-GB" altLang="en-US" sz="2400" dirty="0"/>
              <a:t>   OR…..</a:t>
            </a:r>
          </a:p>
          <a:p>
            <a:pPr>
              <a:lnSpc>
                <a:spcPct val="90000"/>
              </a:lnSpc>
              <a:buFont typeface="Wingdings" pitchFamily="2" charset="2"/>
              <a:buNone/>
            </a:pPr>
            <a:r>
              <a:rPr lang="en-GB" altLang="en-US" sz="2400" dirty="0"/>
              <a:t> A disability which </a:t>
            </a:r>
            <a:r>
              <a:rPr lang="en-GB" altLang="en-US" sz="2400" u="sng" dirty="0"/>
              <a:t>prevents or hinders them from making use of facilities of a kind generally provided for others</a:t>
            </a:r>
            <a:r>
              <a:rPr lang="en-GB" altLang="en-US" sz="2400" dirty="0"/>
              <a:t> of the same age in mainstream schools/settings</a:t>
            </a:r>
            <a:endParaRPr lang="en-US" altLang="en-US" sz="2400" dirty="0"/>
          </a:p>
        </p:txBody>
      </p:sp>
      <p:pic>
        <p:nvPicPr>
          <p:cNvPr id="248836"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88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88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883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88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GB" altLang="en-US" sz="4000"/>
              <a:t>What are the Key Questions to ask regarding eligibility?</a:t>
            </a:r>
            <a:endParaRPr lang="en-US" altLang="en-US" sz="4000"/>
          </a:p>
        </p:txBody>
      </p:sp>
      <p:sp>
        <p:nvSpPr>
          <p:cNvPr id="285699" name="Rectangle 3"/>
          <p:cNvSpPr>
            <a:spLocks noGrp="1" noChangeArrowheads="1"/>
          </p:cNvSpPr>
          <p:nvPr>
            <p:ph type="body" idx="1"/>
          </p:nvPr>
        </p:nvSpPr>
        <p:spPr/>
        <p:txBody>
          <a:bodyPr/>
          <a:lstStyle/>
          <a:p>
            <a:pPr>
              <a:lnSpc>
                <a:spcPct val="90000"/>
              </a:lnSpc>
            </a:pPr>
            <a:r>
              <a:rPr lang="en-GB" altLang="en-US" dirty="0"/>
              <a:t>How significant is the  Learning difficulty or Disability?</a:t>
            </a:r>
          </a:p>
          <a:p>
            <a:pPr>
              <a:lnSpc>
                <a:spcPct val="90000"/>
              </a:lnSpc>
            </a:pPr>
            <a:r>
              <a:rPr lang="en-GB" altLang="en-US" dirty="0"/>
              <a:t>What Provision is required to meet the need?</a:t>
            </a:r>
          </a:p>
          <a:p>
            <a:pPr>
              <a:lnSpc>
                <a:spcPct val="90000"/>
              </a:lnSpc>
            </a:pPr>
            <a:r>
              <a:rPr lang="en-GB" altLang="en-US" dirty="0"/>
              <a:t>Is that provision ordinarily available?</a:t>
            </a:r>
          </a:p>
          <a:p>
            <a:pPr>
              <a:lnSpc>
                <a:spcPct val="90000"/>
              </a:lnSpc>
            </a:pPr>
            <a:r>
              <a:rPr lang="en-GB" altLang="en-US" dirty="0"/>
              <a:t>Is it necessary for the LA to do an assessment/issue an EHCP in order to provide any additional resources?</a:t>
            </a:r>
          </a:p>
          <a:p>
            <a:pPr>
              <a:lnSpc>
                <a:spcPct val="90000"/>
              </a:lnSpc>
            </a:pPr>
            <a:endParaRPr lang="en-US" altLang="en-US" dirty="0"/>
          </a:p>
        </p:txBody>
      </p:sp>
      <p:pic>
        <p:nvPicPr>
          <p:cNvPr id="6"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569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56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5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GB" altLang="en-US"/>
              <a:t>What is SEN Provision?</a:t>
            </a:r>
            <a:endParaRPr lang="en-US" altLang="en-US"/>
          </a:p>
        </p:txBody>
      </p:sp>
      <p:sp>
        <p:nvSpPr>
          <p:cNvPr id="261123" name="Rectangle 3"/>
          <p:cNvSpPr>
            <a:spLocks noGrp="1" noChangeArrowheads="1"/>
          </p:cNvSpPr>
          <p:nvPr>
            <p:ph type="body" idx="1"/>
          </p:nvPr>
        </p:nvSpPr>
        <p:spPr/>
        <p:txBody>
          <a:bodyPr/>
          <a:lstStyle/>
          <a:p>
            <a:r>
              <a:rPr lang="en-GB" altLang="en-US" dirty="0"/>
              <a:t>SEN Provision is “education or training which is </a:t>
            </a:r>
            <a:r>
              <a:rPr lang="en-GB" altLang="en-US" u="sng" dirty="0"/>
              <a:t>additional to /different</a:t>
            </a:r>
            <a:r>
              <a:rPr lang="en-GB" altLang="en-US" dirty="0"/>
              <a:t> from that which is made for other children of the same age in mainstream schools/settings.”-</a:t>
            </a:r>
            <a:r>
              <a:rPr lang="en-GB" altLang="en-US" b="1" dirty="0"/>
              <a:t>That which is not ordinarily available.</a:t>
            </a:r>
          </a:p>
          <a:p>
            <a:pPr>
              <a:buFont typeface="Wingdings" pitchFamily="2" charset="2"/>
              <a:buNone/>
            </a:pPr>
            <a:endParaRPr lang="en-GB" altLang="en-US" b="1" dirty="0"/>
          </a:p>
        </p:txBody>
      </p:sp>
      <p:pic>
        <p:nvPicPr>
          <p:cNvPr id="261124" name="Picture 4" descr="WIRRA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308725"/>
            <a:ext cx="2343150" cy="37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2227</TotalTime>
  <Words>2182</Words>
  <Application>Microsoft Office PowerPoint</Application>
  <PresentationFormat>On-screen Show (4:3)</PresentationFormat>
  <Paragraphs>195</Paragraphs>
  <Slides>36</Slides>
  <Notes>1</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Textured</vt:lpstr>
      <vt:lpstr>1_Textured</vt:lpstr>
      <vt:lpstr>SEND Training and Information for Headteachers and SENCO’s Friday 13th February </vt:lpstr>
      <vt:lpstr>Purpose of the session.</vt:lpstr>
      <vt:lpstr>What has prompted all the changes in the SEN System?</vt:lpstr>
      <vt:lpstr>PowerPoint Presentation</vt:lpstr>
      <vt:lpstr>What is the difference between a Statement and An Education, Health and Care Plan?</vt:lpstr>
      <vt:lpstr>Have the criteria for needing an E.H.C.P changed?</vt:lpstr>
      <vt:lpstr>What is the criteria for needing an EHCP Plan?</vt:lpstr>
      <vt:lpstr>What are the Key Questions to ask regarding eligibility?</vt:lpstr>
      <vt:lpstr>What is SEN Provision?</vt:lpstr>
      <vt:lpstr>When should schools request an EHCP needs assessment?</vt:lpstr>
      <vt:lpstr>Do schools need to have had E.P involvement in order to request an EHCP assessment?</vt:lpstr>
      <vt:lpstr>How do schools request an EHCP needs assessment?</vt:lpstr>
      <vt:lpstr>What do schools need to send in with requests for an EHCP assessment?</vt:lpstr>
      <vt:lpstr>The following documents… </vt:lpstr>
      <vt:lpstr>What is an Additional Support Plan?</vt:lpstr>
      <vt:lpstr>Which children would benefit from an Additional Support Plan?</vt:lpstr>
      <vt:lpstr>What should schools include in the “costed provision" part of an A.S.P?</vt:lpstr>
      <vt:lpstr>Do schools always have to put in two terms of support?</vt:lpstr>
      <vt:lpstr> Has the EHCP pathway been revised? Why?</vt:lpstr>
      <vt:lpstr>PowerPoint Presentation</vt:lpstr>
      <vt:lpstr>What about the “multi agency Meeting”?</vt:lpstr>
      <vt:lpstr>Will the SNAP Panel carry on?</vt:lpstr>
      <vt:lpstr>What about children receiving Element 3 funding through I.P.F.A’s or I.H.C.P’s?</vt:lpstr>
      <vt:lpstr>What about children who remain on Statements?</vt:lpstr>
      <vt:lpstr>Is there new Annual Review Paperwork? </vt:lpstr>
      <vt:lpstr>How will all the existing Statements get Transferred into EHCP’s?</vt:lpstr>
      <vt:lpstr>The SEN Team will… </vt:lpstr>
      <vt:lpstr>The E.H.C.P Co-ordinator will…</vt:lpstr>
      <vt:lpstr>The School will..</vt:lpstr>
      <vt:lpstr>Who chairs the Transfer Review Meeting?</vt:lpstr>
      <vt:lpstr>How do schools know how to run a Transfer Review Meeting?</vt:lpstr>
      <vt:lpstr>Will we follow the same Annual Review schedule?</vt:lpstr>
      <vt:lpstr>What about Personal Budgets?</vt:lpstr>
      <vt:lpstr>Will there be a New SEN Handbook/Toolkit?</vt:lpstr>
      <vt:lpstr>Where can schools find out more about their responsibilities?</vt:lpstr>
      <vt:lpstr>Final Thoughts…</vt:lpstr>
    </vt:vector>
  </TitlesOfParts>
  <Company>Wirral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Wirral Council</dc:creator>
  <cp:lastModifiedBy>Hudson, Julie M.</cp:lastModifiedBy>
  <cp:revision>114</cp:revision>
  <cp:lastPrinted>2015-02-12T12:25:53Z</cp:lastPrinted>
  <dcterms:created xsi:type="dcterms:W3CDTF">2014-04-16T10:17:10Z</dcterms:created>
  <dcterms:modified xsi:type="dcterms:W3CDTF">2015-11-17T15:11:52Z</dcterms:modified>
</cp:coreProperties>
</file>